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video/unknown"/>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8" r:id="rId1"/>
  </p:sldMasterIdLst>
  <p:notesMasterIdLst>
    <p:notesMasterId r:id="rId23"/>
  </p:notesMasterIdLst>
  <p:sldIdLst>
    <p:sldId id="256" r:id="rId2"/>
    <p:sldId id="257" r:id="rId3"/>
    <p:sldId id="289" r:id="rId4"/>
    <p:sldId id="270" r:id="rId5"/>
    <p:sldId id="290" r:id="rId6"/>
    <p:sldId id="292" r:id="rId7"/>
    <p:sldId id="293" r:id="rId8"/>
    <p:sldId id="271" r:id="rId9"/>
    <p:sldId id="294" r:id="rId10"/>
    <p:sldId id="295" r:id="rId11"/>
    <p:sldId id="299" r:id="rId12"/>
    <p:sldId id="300" r:id="rId13"/>
    <p:sldId id="296" r:id="rId14"/>
    <p:sldId id="301" r:id="rId15"/>
    <p:sldId id="297" r:id="rId16"/>
    <p:sldId id="283" r:id="rId17"/>
    <p:sldId id="302" r:id="rId18"/>
    <p:sldId id="286" r:id="rId19"/>
    <p:sldId id="287" r:id="rId20"/>
    <p:sldId id="303" r:id="rId21"/>
    <p:sldId id="267" r:id="rId22"/>
  </p:sldIdLst>
  <p:sldSz cx="9144000" cy="6858000" type="screen4x3"/>
  <p:notesSz cx="7099300" cy="10234613"/>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9EE3"/>
    <a:srgbClr val="3E545F"/>
    <a:srgbClr val="009FE3"/>
    <a:srgbClr val="86A2B0"/>
    <a:srgbClr val="6A8D9E"/>
    <a:srgbClr val="CDCD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51" autoAdjust="0"/>
    <p:restoredTop sz="86674" autoAdjust="0"/>
  </p:normalViewPr>
  <p:slideViewPr>
    <p:cSldViewPr snapToGrid="0">
      <p:cViewPr varScale="1">
        <p:scale>
          <a:sx n="104" d="100"/>
          <a:sy n="104" d="100"/>
        </p:scale>
        <p:origin x="2052" y="84"/>
      </p:cViewPr>
      <p:guideLst/>
    </p:cSldViewPr>
  </p:slideViewPr>
  <p:outlineViewPr>
    <p:cViewPr>
      <p:scale>
        <a:sx n="33" d="100"/>
        <a:sy n="33" d="100"/>
      </p:scale>
      <p:origin x="0" y="-189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png>
</file>

<file path=ppt/media/image50.png>
</file>

<file path=ppt/media/image6.png>
</file>

<file path=ppt/media/image7.png>
</file>

<file path=ppt/media/image8.png>
</file>

<file path=ppt/media/image9.PNG>
</file>

<file path=ppt/media/media1.mp4>
</file>

<file path=ppt/media/media2.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076574" cy="512762"/>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4021137" y="0"/>
            <a:ext cx="3076574" cy="512762"/>
          </a:xfrm>
          <a:prstGeom prst="rect">
            <a:avLst/>
          </a:prstGeom>
          <a:noFill/>
          <a:ln>
            <a:noFill/>
          </a:ln>
        </p:spPr>
        <p:txBody>
          <a:bodyPr lIns="91425" tIns="91425" rIns="91425" bIns="91425" anchor="t" anchorCtr="0"/>
          <a:lstStyle>
            <a:lvl1pPr marL="0" marR="0" lvl="0" indent="0" algn="r" rtl="0">
              <a:spcBef>
                <a:spcPts val="0"/>
              </a:spcBef>
              <a:spcAft>
                <a:spcPts val="0"/>
              </a:spcAft>
              <a:buNone/>
              <a:defRPr sz="10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246187" y="1279525"/>
            <a:ext cx="4606925" cy="34543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09612" y="4926012"/>
            <a:ext cx="5680075" cy="4029074"/>
          </a:xfrm>
          <a:prstGeom prst="rect">
            <a:avLst/>
          </a:prstGeom>
          <a:noFill/>
          <a:ln>
            <a:noFill/>
          </a:ln>
        </p:spPr>
        <p:txBody>
          <a:bodyPr lIns="91425" tIns="91425" rIns="91425" bIns="91425" anchor="t" anchorCtr="0"/>
          <a:lstStyle>
            <a:lvl1pPr marL="0" marR="0" lvl="0" indent="0" algn="l" rtl="0">
              <a:spcBef>
                <a:spcPts val="300"/>
              </a:spcBef>
              <a:spcAft>
                <a:spcPts val="0"/>
              </a:spcAft>
              <a:buNone/>
              <a:defRPr sz="1000" b="0" i="0" u="none" strike="noStrike" cap="none">
                <a:solidFill>
                  <a:schemeClr val="dk1"/>
                </a:solidFill>
                <a:latin typeface="Arial"/>
                <a:ea typeface="Arial"/>
                <a:cs typeface="Arial"/>
                <a:sym typeface="Arial"/>
              </a:defRPr>
            </a:lvl1pPr>
            <a:lvl2pPr marL="457200" marR="0" lvl="1" indent="0" algn="l" rtl="0">
              <a:spcBef>
                <a:spcPts val="300"/>
              </a:spcBef>
              <a:spcAft>
                <a:spcPts val="0"/>
              </a:spcAft>
              <a:buNone/>
              <a:defRPr sz="1000" b="0" i="0" u="none" strike="noStrike" cap="none">
                <a:solidFill>
                  <a:schemeClr val="dk1"/>
                </a:solidFill>
                <a:latin typeface="Arial"/>
                <a:ea typeface="Arial"/>
                <a:cs typeface="Arial"/>
                <a:sym typeface="Arial"/>
              </a:defRPr>
            </a:lvl2pPr>
            <a:lvl3pPr marL="914400" marR="0" lvl="2" indent="0" algn="l" rtl="0">
              <a:spcBef>
                <a:spcPts val="300"/>
              </a:spcBef>
              <a:spcAft>
                <a:spcPts val="0"/>
              </a:spcAft>
              <a:buNone/>
              <a:defRPr sz="1000" b="0" i="0" u="none" strike="noStrike" cap="none">
                <a:solidFill>
                  <a:schemeClr val="dk1"/>
                </a:solidFill>
                <a:latin typeface="Arial"/>
                <a:ea typeface="Arial"/>
                <a:cs typeface="Arial"/>
                <a:sym typeface="Arial"/>
              </a:defRPr>
            </a:lvl3pPr>
            <a:lvl4pPr marL="1371600" marR="0" lvl="3" indent="0" algn="l" rtl="0">
              <a:spcBef>
                <a:spcPts val="300"/>
              </a:spcBef>
              <a:spcAft>
                <a:spcPts val="0"/>
              </a:spcAft>
              <a:buNone/>
              <a:defRPr sz="1000" b="0" i="0" u="none" strike="noStrike" cap="none">
                <a:solidFill>
                  <a:schemeClr val="dk1"/>
                </a:solidFill>
                <a:latin typeface="Arial"/>
                <a:ea typeface="Arial"/>
                <a:cs typeface="Arial"/>
                <a:sym typeface="Arial"/>
              </a:defRPr>
            </a:lvl4pPr>
            <a:lvl5pPr marL="1828800" marR="0" lvl="4" indent="0" algn="l" rtl="0">
              <a:spcBef>
                <a:spcPts val="300"/>
              </a:spcBef>
              <a:spcAft>
                <a:spcPts val="0"/>
              </a:spcAft>
              <a:buNone/>
              <a:defRPr sz="10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9721850"/>
            <a:ext cx="3076574" cy="512762"/>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0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4021137" y="9721850"/>
            <a:ext cx="3076574" cy="512762"/>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de-DE" sz="1000" b="0" i="0" u="none" strike="noStrike" cap="none">
                <a:solidFill>
                  <a:schemeClr val="dk1"/>
                </a:solidFill>
                <a:latin typeface="Arial"/>
                <a:ea typeface="Arial"/>
                <a:cs typeface="Arial"/>
                <a:sym typeface="Arial"/>
              </a:rPr>
              <a:t>‹Nr.›</a:t>
            </a:fld>
            <a:endParaRPr lang="de-DE" sz="10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r>
              <a:rPr lang="en-GB" noProof="0" dirty="0"/>
              <a:t>Hello,</a:t>
            </a:r>
            <a:r>
              <a:rPr lang="en-GB" baseline="0" noProof="0" dirty="0"/>
              <a:t> this is our final presentation on project number 9: EKF-based localization with a LRF.</a:t>
            </a:r>
            <a:br>
              <a:rPr lang="en-GB" baseline="0" noProof="0" dirty="0"/>
            </a:br>
            <a:r>
              <a:rPr lang="en-GB" baseline="0" noProof="0" dirty="0"/>
              <a:t>This time we will present our results, the implementation and a project review</a:t>
            </a:r>
            <a:br>
              <a:rPr lang="en-GB" baseline="0" noProof="0" dirty="0"/>
            </a:br>
            <a:endParaRPr lang="en-GB" noProof="0" dirty="0"/>
          </a:p>
        </p:txBody>
      </p:sp>
      <p:sp>
        <p:nvSpPr>
          <p:cNvPr id="88" name="Shape 88"/>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indent="-216000">
              <a:lnSpc>
                <a:spcPct val="150000"/>
              </a:lnSpc>
              <a:buClr>
                <a:srgbClr val="009FE3"/>
              </a:buClr>
              <a:buFontTx/>
              <a:buChar char="-"/>
            </a:pPr>
            <a:r>
              <a:rPr lang="en-GB" sz="1000" b="0" i="0" u="none" strike="noStrike" cap="none" dirty="0">
                <a:solidFill>
                  <a:schemeClr val="dk1"/>
                </a:solidFill>
                <a:sym typeface="Arial"/>
              </a:rPr>
              <a:t>Algorithm to minimize difference</a:t>
            </a:r>
            <a:r>
              <a:rPr lang="en-GB" sz="1000" b="0" i="0" u="none" strike="noStrike" cap="none" baseline="0" dirty="0">
                <a:solidFill>
                  <a:schemeClr val="dk1"/>
                </a:solidFill>
                <a:sym typeface="Arial"/>
              </a:rPr>
              <a:t> between two point clouds</a:t>
            </a:r>
          </a:p>
          <a:p>
            <a:pPr lvl="0" indent="-216000">
              <a:lnSpc>
                <a:spcPct val="150000"/>
              </a:lnSpc>
              <a:buClr>
                <a:srgbClr val="009FE3"/>
              </a:buClr>
              <a:buFontTx/>
              <a:buChar char="-"/>
            </a:pPr>
            <a:r>
              <a:rPr lang="en-GB" sz="1000" b="0" i="0" u="none" strike="noStrike" cap="none" baseline="0" dirty="0">
                <a:solidFill>
                  <a:schemeClr val="dk1"/>
                </a:solidFill>
                <a:sym typeface="Arial"/>
              </a:rPr>
              <a:t>Picture shows how powerful </a:t>
            </a:r>
          </a:p>
          <a:p>
            <a:pPr lvl="0" indent="-216000">
              <a:lnSpc>
                <a:spcPct val="150000"/>
              </a:lnSpc>
              <a:buClr>
                <a:srgbClr val="009FE3"/>
              </a:buClr>
              <a:buFontTx/>
              <a:buChar char="-"/>
            </a:pPr>
            <a:r>
              <a:rPr lang="en-GB" sz="1000" b="0" i="0" u="none" strike="noStrike" cap="none" baseline="0" dirty="0">
                <a:solidFill>
                  <a:schemeClr val="dk1"/>
                </a:solidFill>
                <a:sym typeface="Arial"/>
              </a:rPr>
              <a:t>ICP transforms predicted point cloud into LRF one</a:t>
            </a:r>
          </a:p>
          <a:p>
            <a:pPr lvl="0" indent="-216000">
              <a:lnSpc>
                <a:spcPct val="150000"/>
              </a:lnSpc>
              <a:buClr>
                <a:srgbClr val="009FE3"/>
              </a:buClr>
              <a:buFontTx/>
              <a:buChar char="-"/>
            </a:pPr>
            <a:r>
              <a:rPr lang="en-GB" sz="1000" b="0" i="0" u="none" strike="noStrike" cap="none" baseline="0" dirty="0">
                <a:solidFill>
                  <a:schemeClr val="dk1"/>
                </a:solidFill>
                <a:sym typeface="Arial"/>
              </a:rPr>
              <a:t>Returns 4 x 4 transformation matrix (3d rot + translation)</a:t>
            </a:r>
          </a:p>
          <a:p>
            <a:pPr lvl="0" indent="-216000">
              <a:lnSpc>
                <a:spcPct val="150000"/>
              </a:lnSpc>
              <a:buClr>
                <a:srgbClr val="009FE3"/>
              </a:buClr>
              <a:buFontTx/>
              <a:buChar char="-"/>
            </a:pPr>
            <a:r>
              <a:rPr lang="en-GB" sz="1000" b="0" i="0" u="none" strike="noStrike" cap="none" baseline="0" dirty="0">
                <a:solidFill>
                  <a:schemeClr val="dk1"/>
                </a:solidFill>
                <a:sym typeface="Arial"/>
              </a:rPr>
              <a:t>V can be extracted</a:t>
            </a:r>
          </a:p>
          <a:p>
            <a:pPr lvl="0" indent="-216000">
              <a:lnSpc>
                <a:spcPct val="150000"/>
              </a:lnSpc>
              <a:buClr>
                <a:srgbClr val="009FE3"/>
              </a:buClr>
              <a:buFontTx/>
              <a:buChar char="-"/>
            </a:pPr>
            <a:endParaRPr lang="en-GB" sz="1000" b="0" i="0" u="none" strike="noStrike" cap="none" dirty="0">
              <a:solidFill>
                <a:schemeClr val="dk1"/>
              </a:solidFill>
              <a:sym typeface="Arial"/>
            </a:endParaRPr>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65279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indent="-216000">
              <a:lnSpc>
                <a:spcPct val="150000"/>
              </a:lnSpc>
              <a:buClr>
                <a:srgbClr val="009FE3"/>
              </a:buClr>
              <a:buFontTx/>
              <a:buChar char="-"/>
            </a:pPr>
            <a:r>
              <a:rPr lang="en-GB" sz="1000" b="0" i="0" u="none" strike="noStrike" cap="none" dirty="0">
                <a:solidFill>
                  <a:schemeClr val="dk1"/>
                </a:solidFill>
                <a:sym typeface="Arial"/>
              </a:rPr>
              <a:t>ICP</a:t>
            </a:r>
            <a:r>
              <a:rPr lang="en-GB" sz="1000" b="0" i="0" u="none" strike="noStrike" cap="none" baseline="0" dirty="0">
                <a:solidFill>
                  <a:schemeClr val="dk1"/>
                </a:solidFill>
                <a:sym typeface="Arial"/>
              </a:rPr>
              <a:t> is black box </a:t>
            </a:r>
          </a:p>
          <a:p>
            <a:pPr lvl="0" indent="-216000">
              <a:lnSpc>
                <a:spcPct val="150000"/>
              </a:lnSpc>
              <a:buClr>
                <a:srgbClr val="009FE3"/>
              </a:buClr>
              <a:buFontTx/>
              <a:buChar char="-"/>
            </a:pPr>
            <a:r>
              <a:rPr lang="en-GB" sz="1000" b="0" i="0" u="none" strike="noStrike" cap="none" baseline="0" dirty="0">
                <a:solidFill>
                  <a:schemeClr val="dk1"/>
                </a:solidFill>
                <a:sym typeface="Arial"/>
              </a:rPr>
              <a:t>Lot of parameters, that influence performance</a:t>
            </a:r>
          </a:p>
          <a:p>
            <a:pPr lvl="0" indent="-216000">
              <a:lnSpc>
                <a:spcPct val="150000"/>
              </a:lnSpc>
              <a:buClr>
                <a:srgbClr val="009FE3"/>
              </a:buClr>
              <a:buFontTx/>
              <a:buChar char="-"/>
            </a:pPr>
            <a:r>
              <a:rPr lang="en-GB" sz="1000" b="0" i="0" u="none" strike="noStrike" cap="none" baseline="0" dirty="0">
                <a:solidFill>
                  <a:schemeClr val="dk1"/>
                </a:solidFill>
                <a:sym typeface="Arial"/>
              </a:rPr>
              <a:t>Wrong ICP can even result in diverging EKF</a:t>
            </a:r>
            <a:endParaRPr lang="en-GB" sz="1000" b="0" i="0" u="none" strike="noStrike" cap="none" dirty="0">
              <a:solidFill>
                <a:schemeClr val="dk1"/>
              </a:solidFill>
              <a:sym typeface="Arial"/>
            </a:endParaRPr>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05704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endParaRPr lang="en-GB" baseline="0" noProof="0" dirty="0"/>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55887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indent="-216000">
              <a:lnSpc>
                <a:spcPct val="150000"/>
              </a:lnSpc>
              <a:buClr>
                <a:srgbClr val="009FE3"/>
              </a:buClr>
              <a:buFontTx/>
              <a:buChar char="-"/>
            </a:pPr>
            <a:r>
              <a:rPr lang="en-GB" sz="1000" b="0" i="0" u="none" strike="noStrike" cap="none" baseline="0" dirty="0">
                <a:solidFill>
                  <a:schemeClr val="dk1"/>
                </a:solidFill>
                <a:sym typeface="Arial"/>
              </a:rPr>
              <a:t>Matching for preventing wrong updates</a:t>
            </a:r>
          </a:p>
          <a:p>
            <a:pPr lvl="0" indent="-216000">
              <a:lnSpc>
                <a:spcPct val="150000"/>
              </a:lnSpc>
              <a:buClr>
                <a:srgbClr val="009FE3"/>
              </a:buClr>
              <a:buFontTx/>
              <a:buChar char="-"/>
            </a:pPr>
            <a:r>
              <a:rPr lang="en-GB" sz="1000" b="0" i="0" u="none" strike="noStrike" cap="none" baseline="0" dirty="0">
                <a:solidFill>
                  <a:schemeClr val="dk1"/>
                </a:solidFill>
                <a:sym typeface="Arial"/>
              </a:rPr>
              <a:t>Current mismatch conditions:</a:t>
            </a:r>
          </a:p>
          <a:p>
            <a:pPr lvl="0" indent="-216000">
              <a:lnSpc>
                <a:spcPct val="150000"/>
              </a:lnSpc>
              <a:buClr>
                <a:srgbClr val="009FE3"/>
              </a:buClr>
              <a:buFontTx/>
              <a:buChar char="-"/>
            </a:pPr>
            <a:r>
              <a:rPr lang="en-GB" sz="1000" b="0" i="0" u="none" strike="noStrike" cap="none" baseline="0" dirty="0">
                <a:solidFill>
                  <a:schemeClr val="dk1"/>
                </a:solidFill>
                <a:sym typeface="Arial"/>
              </a:rPr>
              <a:t>ICP wasn’t able to converge or </a:t>
            </a:r>
          </a:p>
          <a:p>
            <a:pPr lvl="0" indent="-216000">
              <a:lnSpc>
                <a:spcPct val="150000"/>
              </a:lnSpc>
              <a:buClr>
                <a:srgbClr val="009FE3"/>
              </a:buClr>
              <a:buFontTx/>
              <a:buChar char="-"/>
            </a:pPr>
            <a:r>
              <a:rPr lang="en-GB" sz="1000" b="0" i="0" u="none" strike="noStrike" cap="none" baseline="0" dirty="0">
                <a:solidFill>
                  <a:schemeClr val="dk1"/>
                </a:solidFill>
                <a:sym typeface="Arial"/>
              </a:rPr>
              <a:t>ICP does not match enough points (Threshold 400 out of 720)</a:t>
            </a:r>
          </a:p>
          <a:p>
            <a:pPr lvl="0" indent="-216000">
              <a:lnSpc>
                <a:spcPct val="150000"/>
              </a:lnSpc>
              <a:buClr>
                <a:srgbClr val="009FE3"/>
              </a:buClr>
              <a:buFontTx/>
              <a:buChar char="-"/>
            </a:pPr>
            <a:endParaRPr lang="en-GB" sz="1000" b="0" i="0" u="none" strike="noStrike" cap="none" baseline="0" dirty="0">
              <a:solidFill>
                <a:schemeClr val="dk1"/>
              </a:solidFill>
              <a:sym typeface="Arial"/>
            </a:endParaRPr>
          </a:p>
          <a:p>
            <a:pPr lvl="0" indent="-216000">
              <a:lnSpc>
                <a:spcPct val="150000"/>
              </a:lnSpc>
              <a:buClr>
                <a:srgbClr val="009FE3"/>
              </a:buClr>
              <a:buFontTx/>
              <a:buChar char="-"/>
            </a:pPr>
            <a:r>
              <a:rPr lang="en-GB" sz="1000" b="0" i="0" u="none" strike="noStrike" cap="none" baseline="0" dirty="0">
                <a:solidFill>
                  <a:schemeClr val="dk1"/>
                </a:solidFill>
                <a:sym typeface="Arial"/>
              </a:rPr>
              <a:t>For kidnapping: After a certain amount of mismatches, heavily increase covariance, to make recovery possible</a:t>
            </a:r>
          </a:p>
          <a:p>
            <a:pPr lvl="0" indent="-216000">
              <a:lnSpc>
                <a:spcPct val="150000"/>
              </a:lnSpc>
              <a:buClr>
                <a:srgbClr val="009FE3"/>
              </a:buClr>
              <a:buFontTx/>
              <a:buChar char="-"/>
            </a:pPr>
            <a:endParaRPr lang="en-GB" sz="1000" b="0" i="0" u="none" strike="noStrike" cap="none" dirty="0">
              <a:solidFill>
                <a:schemeClr val="dk1"/>
              </a:solidFill>
              <a:sym typeface="Arial"/>
            </a:endParaRPr>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8446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endParaRPr lang="en-GB" baseline="0" noProof="0" dirty="0"/>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47988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indent="-216000">
              <a:lnSpc>
                <a:spcPct val="150000"/>
              </a:lnSpc>
              <a:buClr>
                <a:srgbClr val="009FE3"/>
              </a:buClr>
              <a:buFontTx/>
              <a:buChar char="-"/>
            </a:pPr>
            <a:r>
              <a:rPr lang="en-GB" sz="1000" b="0" i="0" u="none" strike="noStrike" cap="none" dirty="0">
                <a:solidFill>
                  <a:schemeClr val="dk1"/>
                </a:solidFill>
                <a:sym typeface="Arial"/>
              </a:rPr>
              <a:t>Already simplified</a:t>
            </a:r>
            <a:r>
              <a:rPr lang="en-GB" sz="1000" b="0" i="0" u="none" strike="noStrike" cap="none" baseline="0" dirty="0">
                <a:solidFill>
                  <a:schemeClr val="dk1"/>
                </a:solidFill>
                <a:sym typeface="Arial"/>
              </a:rPr>
              <a:t> with H= </a:t>
            </a:r>
            <a:r>
              <a:rPr lang="en-GB" sz="1000" b="0" i="0" u="none" strike="noStrike" cap="none" baseline="0" dirty="0" err="1">
                <a:solidFill>
                  <a:schemeClr val="dk1"/>
                </a:solidFill>
                <a:sym typeface="Arial"/>
              </a:rPr>
              <a:t>identitiy</a:t>
            </a:r>
            <a:endParaRPr lang="en-GB" sz="1000" b="0" i="0" u="none" strike="noStrike" cap="none" baseline="0" dirty="0">
              <a:solidFill>
                <a:schemeClr val="dk1"/>
              </a:solidFill>
              <a:sym typeface="Arial"/>
            </a:endParaRPr>
          </a:p>
          <a:p>
            <a:pPr lvl="0" indent="-216000">
              <a:lnSpc>
                <a:spcPct val="150000"/>
              </a:lnSpc>
              <a:buClr>
                <a:srgbClr val="009FE3"/>
              </a:buClr>
              <a:buFontTx/>
              <a:buChar char="-"/>
            </a:pPr>
            <a:r>
              <a:rPr lang="en-GB" sz="1000" b="0" i="0" u="none" strike="noStrike" cap="none" baseline="0" dirty="0">
                <a:solidFill>
                  <a:schemeClr val="dk1"/>
                </a:solidFill>
                <a:sym typeface="Arial"/>
              </a:rPr>
              <a:t>H only identity because of ICP based observation model</a:t>
            </a:r>
          </a:p>
          <a:p>
            <a:pPr lvl="0" indent="-216000">
              <a:lnSpc>
                <a:spcPct val="150000"/>
              </a:lnSpc>
              <a:buClr>
                <a:srgbClr val="009FE3"/>
              </a:buClr>
              <a:buFontTx/>
              <a:buChar char="-"/>
            </a:pPr>
            <a:r>
              <a:rPr lang="en-GB" sz="1000" b="0" i="0" u="none" strike="noStrike" cap="none" dirty="0" err="1">
                <a:solidFill>
                  <a:schemeClr val="dk1"/>
                </a:solidFill>
                <a:sym typeface="Arial"/>
              </a:rPr>
              <a:t>Kalman</a:t>
            </a:r>
            <a:r>
              <a:rPr lang="en-GB" sz="1000" b="0" i="0" u="none" strike="noStrike" cap="none" baseline="0" dirty="0">
                <a:solidFill>
                  <a:schemeClr val="dk1"/>
                </a:solidFill>
                <a:sym typeface="Arial"/>
              </a:rPr>
              <a:t> only dependent of covariance and observation noise</a:t>
            </a:r>
            <a:endParaRPr lang="en-GB" sz="1000" b="0" i="0" u="none" strike="noStrike" cap="none" dirty="0">
              <a:solidFill>
                <a:schemeClr val="dk1"/>
              </a:solidFill>
              <a:sym typeface="Arial"/>
            </a:endParaRPr>
          </a:p>
          <a:p>
            <a:pPr lvl="0" indent="-216000">
              <a:lnSpc>
                <a:spcPct val="150000"/>
              </a:lnSpc>
              <a:buClr>
                <a:srgbClr val="009FE3"/>
              </a:buClr>
              <a:buFontTx/>
              <a:buChar char="-"/>
            </a:pPr>
            <a:r>
              <a:rPr lang="en-GB" sz="1000" b="0" i="0" u="none" strike="noStrike" cap="none" dirty="0">
                <a:solidFill>
                  <a:schemeClr val="dk1"/>
                </a:solidFill>
                <a:sym typeface="Arial"/>
              </a:rPr>
              <a:t>Values in R determine</a:t>
            </a:r>
            <a:r>
              <a:rPr lang="en-GB" sz="1000" b="0" i="0" u="none" strike="noStrike" cap="none" baseline="0" dirty="0">
                <a:solidFill>
                  <a:schemeClr val="dk1"/>
                </a:solidFill>
                <a:sym typeface="Arial"/>
              </a:rPr>
              <a:t> trust in laser in comparison to </a:t>
            </a:r>
            <a:r>
              <a:rPr lang="en-GB" sz="1000" b="0" i="0" u="none" strike="noStrike" cap="none" baseline="0" dirty="0" err="1">
                <a:solidFill>
                  <a:schemeClr val="dk1"/>
                </a:solidFill>
                <a:sym typeface="Arial"/>
              </a:rPr>
              <a:t>odometry</a:t>
            </a:r>
            <a:endParaRPr lang="en-GB" sz="1000" b="0" i="0" u="none" strike="noStrike" cap="none" dirty="0">
              <a:solidFill>
                <a:schemeClr val="dk1"/>
              </a:solidFill>
              <a:sym typeface="Arial"/>
            </a:endParaRPr>
          </a:p>
          <a:p>
            <a:pPr lvl="0" indent="-216000">
              <a:lnSpc>
                <a:spcPct val="150000"/>
              </a:lnSpc>
              <a:buClr>
                <a:srgbClr val="009FE3"/>
              </a:buClr>
              <a:buFontTx/>
              <a:buChar char="-"/>
            </a:pPr>
            <a:r>
              <a:rPr lang="en-GB" sz="1000" b="0" i="0" u="none" strike="noStrike" cap="none" dirty="0">
                <a:solidFill>
                  <a:schemeClr val="dk1"/>
                </a:solidFill>
                <a:sym typeface="Arial"/>
              </a:rPr>
              <a:t>Plan</a:t>
            </a:r>
            <a:r>
              <a:rPr lang="en-GB" sz="1000" b="0" i="0" u="none" strike="noStrike" cap="none" baseline="0" dirty="0">
                <a:solidFill>
                  <a:schemeClr val="dk1"/>
                </a:solidFill>
                <a:sym typeface="Arial"/>
              </a:rPr>
              <a:t> to make R dependent on ICP results</a:t>
            </a:r>
            <a:endParaRPr lang="en-GB" sz="1000" b="0" i="0" u="none" strike="noStrike" cap="none" dirty="0">
              <a:solidFill>
                <a:schemeClr val="dk1"/>
              </a:solidFill>
              <a:sym typeface="Arial"/>
            </a:endParaRPr>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9252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marL="0" lvl="0" indent="0">
              <a:spcBef>
                <a:spcPts val="0"/>
              </a:spcBef>
              <a:buFontTx/>
              <a:buNone/>
            </a:pPr>
            <a:r>
              <a:rPr lang="en-GB" baseline="0" noProof="0" dirty="0"/>
              <a:t>Project wise:</a:t>
            </a:r>
          </a:p>
          <a:p>
            <a:pPr marL="171450" lvl="0" indent="-171450">
              <a:spcBef>
                <a:spcPts val="0"/>
              </a:spcBef>
              <a:buFontTx/>
              <a:buChar char="-"/>
            </a:pPr>
            <a:r>
              <a:rPr lang="en-GB" baseline="0" noProof="0" dirty="0"/>
              <a:t>As every other group of this shift : finish report &amp;  work towards poster presentation</a:t>
            </a:r>
          </a:p>
          <a:p>
            <a:pPr marL="171450" lvl="0" indent="-171450">
              <a:spcBef>
                <a:spcPts val="0"/>
              </a:spcBef>
              <a:buFontTx/>
              <a:buChar char="-"/>
            </a:pPr>
            <a:endParaRPr lang="en-GB" baseline="0" noProof="0" dirty="0"/>
          </a:p>
          <a:p>
            <a:pPr marL="0" lvl="0" indent="0">
              <a:spcBef>
                <a:spcPts val="0"/>
              </a:spcBef>
              <a:buFontTx/>
              <a:buNone/>
            </a:pPr>
            <a:r>
              <a:rPr lang="en-GB" baseline="0" noProof="0" dirty="0"/>
              <a:t>Algorithm wise:</a:t>
            </a:r>
            <a:br>
              <a:rPr lang="en-GB" baseline="0" noProof="0" dirty="0"/>
            </a:br>
            <a:r>
              <a:rPr lang="en-GB" baseline="0" noProof="0" dirty="0"/>
              <a:t>- R dependent of ICP quality. </a:t>
            </a:r>
          </a:p>
          <a:p>
            <a:pPr marL="171450" lvl="0" indent="-171450">
              <a:spcBef>
                <a:spcPts val="0"/>
              </a:spcBef>
              <a:buFontTx/>
              <a:buChar char="-"/>
            </a:pPr>
            <a:r>
              <a:rPr lang="en-GB" baseline="0" noProof="0" dirty="0"/>
              <a:t>Evaluate EKF</a:t>
            </a:r>
          </a:p>
          <a:p>
            <a:pPr marL="171450" lvl="0" indent="-171450">
              <a:spcBef>
                <a:spcPts val="0"/>
              </a:spcBef>
              <a:buFontTx/>
              <a:buChar char="-"/>
            </a:pPr>
            <a:r>
              <a:rPr lang="en-GB" baseline="0" noProof="0" dirty="0"/>
              <a:t>Kidnapping robustness</a:t>
            </a:r>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7614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endParaRPr lang="en-GB" baseline="0" noProof="0" dirty="0"/>
          </a:p>
        </p:txBody>
      </p:sp>
      <p:sp>
        <p:nvSpPr>
          <p:cNvPr id="95" name="Shape 95"/>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86042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noProof="0" dirty="0"/>
              <a:t>Review </a:t>
            </a:r>
            <a:endParaRPr lang="en-GB" noProof="0" dirty="0"/>
          </a:p>
        </p:txBody>
      </p:sp>
      <p:sp>
        <p:nvSpPr>
          <p:cNvPr id="212" name="Shape 21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76487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endParaRPr lang="en-GB" noProof="0" dirty="0"/>
          </a:p>
        </p:txBody>
      </p:sp>
      <p:sp>
        <p:nvSpPr>
          <p:cNvPr id="212" name="Shape 21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8702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r>
              <a:rPr lang="en-GB" baseline="0" noProof="0" dirty="0"/>
              <a:t>And basically, the outline is equal to the title of the presentation.</a:t>
            </a:r>
            <a:br>
              <a:rPr lang="en-GB" baseline="0" noProof="0" dirty="0"/>
            </a:br>
            <a:r>
              <a:rPr lang="en-GB" baseline="0" noProof="0" dirty="0"/>
              <a:t>I will start with by showing some results, before explaining how we actually implemented the extended </a:t>
            </a:r>
            <a:r>
              <a:rPr lang="en-GB" baseline="0" noProof="0" dirty="0" err="1"/>
              <a:t>Kalman</a:t>
            </a:r>
            <a:r>
              <a:rPr lang="en-GB" baseline="0" noProof="0" dirty="0"/>
              <a:t> Filter.</a:t>
            </a:r>
            <a:br>
              <a:rPr lang="en-GB" baseline="0" noProof="0" dirty="0"/>
            </a:br>
            <a:r>
              <a:rPr lang="en-GB" baseline="0" noProof="0" dirty="0"/>
              <a:t>Then in the end I will give you a project review from our perspective.</a:t>
            </a:r>
          </a:p>
          <a:p>
            <a:pPr lvl="0">
              <a:spcBef>
                <a:spcPts val="0"/>
              </a:spcBef>
              <a:buNone/>
            </a:pPr>
            <a:endParaRPr lang="en-GB" baseline="0" noProof="0" dirty="0"/>
          </a:p>
          <a:p>
            <a:pPr lvl="0">
              <a:spcBef>
                <a:spcPts val="0"/>
              </a:spcBef>
              <a:buNone/>
            </a:pPr>
            <a:r>
              <a:rPr lang="en-GB" baseline="0" noProof="0" dirty="0"/>
              <a:t>So let’s start with a nice video of our working EKF</a:t>
            </a:r>
            <a:br>
              <a:rPr lang="en-GB" baseline="0" noProof="0" dirty="0"/>
            </a:br>
            <a:endParaRPr lang="en-GB" baseline="0" noProof="0" dirty="0"/>
          </a:p>
        </p:txBody>
      </p:sp>
      <p:sp>
        <p:nvSpPr>
          <p:cNvPr id="95" name="Shape 95"/>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endParaRPr lang="en-GB" baseline="0" noProof="0" dirty="0"/>
          </a:p>
        </p:txBody>
      </p:sp>
      <p:sp>
        <p:nvSpPr>
          <p:cNvPr id="95" name="Shape 95"/>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32817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endParaRPr lang="en-GB" noProof="0" dirty="0"/>
          </a:p>
        </p:txBody>
      </p:sp>
      <p:sp>
        <p:nvSpPr>
          <p:cNvPr id="212" name="Shape 21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r>
              <a:rPr lang="en-GB" baseline="0" noProof="0" dirty="0"/>
              <a:t>… </a:t>
            </a:r>
          </a:p>
          <a:p>
            <a:pPr lvl="0">
              <a:spcBef>
                <a:spcPts val="0"/>
              </a:spcBef>
              <a:buNone/>
            </a:pPr>
            <a:endParaRPr lang="en-GB" baseline="0" noProof="0" dirty="0"/>
          </a:p>
          <a:p>
            <a:pPr lvl="0">
              <a:spcBef>
                <a:spcPts val="0"/>
              </a:spcBef>
              <a:buNone/>
            </a:pPr>
            <a:br>
              <a:rPr lang="en-GB" baseline="0" noProof="0" dirty="0"/>
            </a:br>
            <a:br>
              <a:rPr lang="en-GB" baseline="0" noProof="0" dirty="0"/>
            </a:br>
            <a:endParaRPr lang="en-GB" baseline="0" noProof="0" dirty="0"/>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75219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r>
              <a:rPr lang="en-GB" baseline="0" noProof="0" dirty="0"/>
              <a:t>So diving into the implementation: This is how we implemented the EKF.</a:t>
            </a:r>
          </a:p>
          <a:p>
            <a:pPr lvl="0">
              <a:spcBef>
                <a:spcPts val="0"/>
              </a:spcBef>
              <a:buNone/>
            </a:pPr>
            <a:r>
              <a:rPr lang="en-GB" baseline="0" noProof="0" dirty="0"/>
              <a:t>- Prediction, Matching and Update. </a:t>
            </a:r>
            <a:br>
              <a:rPr lang="en-GB" baseline="0" noProof="0" dirty="0"/>
            </a:br>
            <a:r>
              <a:rPr lang="en-GB" baseline="0" noProof="0" dirty="0"/>
              <a:t>- Prediction uses </a:t>
            </a:r>
            <a:r>
              <a:rPr lang="en-GB" baseline="0" noProof="0" dirty="0" err="1"/>
              <a:t>odometry</a:t>
            </a:r>
            <a:r>
              <a:rPr lang="en-GB" baseline="0" noProof="0" dirty="0"/>
              <a:t>.</a:t>
            </a:r>
          </a:p>
          <a:p>
            <a:pPr lvl="0">
              <a:spcBef>
                <a:spcPts val="0"/>
              </a:spcBef>
              <a:buNone/>
            </a:pPr>
            <a:r>
              <a:rPr lang="en-GB" baseline="0" noProof="0" dirty="0"/>
              <a:t>- observation model, includes ray casting algorithm and ICP</a:t>
            </a:r>
          </a:p>
          <a:p>
            <a:pPr lvl="0">
              <a:spcBef>
                <a:spcPts val="0"/>
              </a:spcBef>
              <a:buNone/>
            </a:pPr>
            <a:r>
              <a:rPr lang="en-GB" baseline="0" noProof="0" dirty="0"/>
              <a:t>- Ray casting + map </a:t>
            </a:r>
            <a:r>
              <a:rPr lang="en-GB" baseline="0" noProof="0" dirty="0">
                <a:sym typeface="Wingdings" panose="05000000000000000000" pitchFamily="2" charset="2"/>
              </a:rPr>
              <a:t> predicted laser scan measurements</a:t>
            </a:r>
            <a:br>
              <a:rPr lang="en-GB" baseline="0" noProof="0" dirty="0"/>
            </a:br>
            <a:r>
              <a:rPr lang="en-GB" baseline="0" noProof="0" dirty="0"/>
              <a:t>- ICP: predicted + real laser measurements </a:t>
            </a:r>
            <a:r>
              <a:rPr lang="en-GB" baseline="0" noProof="0" dirty="0">
                <a:sym typeface="Wingdings" panose="05000000000000000000" pitchFamily="2" charset="2"/>
              </a:rPr>
              <a:t> </a:t>
            </a:r>
            <a:r>
              <a:rPr lang="en-GB" baseline="0" noProof="0" dirty="0"/>
              <a:t>difference between the real and the predicted observation.</a:t>
            </a:r>
            <a:br>
              <a:rPr lang="en-GB" baseline="0" noProof="0" dirty="0"/>
            </a:br>
            <a:r>
              <a:rPr lang="en-GB" baseline="0" noProof="0" dirty="0"/>
              <a:t>- matching + update</a:t>
            </a:r>
            <a:br>
              <a:rPr lang="en-GB" baseline="0" noProof="0" dirty="0"/>
            </a:br>
            <a:endParaRPr lang="en-GB" baseline="0" noProof="0" dirty="0"/>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13630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r>
              <a:rPr lang="en-GB" baseline="0" noProof="0" dirty="0"/>
              <a:t>The next slides will explain the implementation of each step in detail. </a:t>
            </a:r>
            <a:br>
              <a:rPr lang="en-GB" baseline="0" noProof="0" dirty="0"/>
            </a:br>
            <a:r>
              <a:rPr lang="en-GB" baseline="0" noProof="0" dirty="0"/>
              <a:t>First up, the motion model.</a:t>
            </a:r>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506462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r>
              <a:rPr lang="en-GB" baseline="0" noProof="0" dirty="0"/>
              <a:t>- required equations + ugly slide                 very useful to have the equations here.</a:t>
            </a:r>
          </a:p>
          <a:p>
            <a:pPr lvl="0">
              <a:spcBef>
                <a:spcPts val="0"/>
              </a:spcBef>
              <a:buNone/>
            </a:pPr>
            <a:endParaRPr lang="en-GB" baseline="0" noProof="0" dirty="0"/>
          </a:p>
          <a:p>
            <a:pPr lvl="0">
              <a:spcBef>
                <a:spcPts val="0"/>
              </a:spcBef>
              <a:buNone/>
            </a:pPr>
            <a:r>
              <a:rPr lang="en-GB" baseline="0" noProof="0" dirty="0"/>
              <a:t>- motion model predicts the next state with a specific covariance.</a:t>
            </a:r>
          </a:p>
          <a:p>
            <a:pPr lvl="0">
              <a:spcBef>
                <a:spcPts val="0"/>
              </a:spcBef>
              <a:buNone/>
            </a:pPr>
            <a:r>
              <a:rPr lang="en-GB" baseline="0" noProof="0" dirty="0"/>
              <a:t>For doing so, you have to define a motion model, that fits your task and equipment.</a:t>
            </a:r>
            <a:br>
              <a:rPr lang="en-GB" baseline="0" noProof="0" dirty="0"/>
            </a:br>
            <a:r>
              <a:rPr lang="en-GB" baseline="0" noProof="0" dirty="0"/>
              <a:t>For us, using a wheeled robot, in a 2 dimensional scenario, the state is defined by a x and y coordinate + the theta angle around the z- axis.</a:t>
            </a:r>
          </a:p>
          <a:p>
            <a:pPr lvl="0">
              <a:spcBef>
                <a:spcPts val="0"/>
              </a:spcBef>
              <a:buNone/>
            </a:pPr>
            <a:endParaRPr lang="en-GB" baseline="0" noProof="0" dirty="0"/>
          </a:p>
          <a:p>
            <a:pPr lvl="0">
              <a:spcBef>
                <a:spcPts val="0"/>
              </a:spcBef>
              <a:buNone/>
            </a:pPr>
            <a:r>
              <a:rPr lang="en-GB" baseline="0" noProof="0" dirty="0"/>
              <a:t>For state prediction we use the </a:t>
            </a:r>
            <a:r>
              <a:rPr lang="en-GB" baseline="0" noProof="0" dirty="0" err="1"/>
              <a:t>odometry</a:t>
            </a:r>
            <a:r>
              <a:rPr lang="en-GB" baseline="0" noProof="0" dirty="0"/>
              <a:t> , so that our f function is the current state </a:t>
            </a:r>
            <a:r>
              <a:rPr lang="en-GB" baseline="0" noProof="0" dirty="0" err="1"/>
              <a:t>x,y,theta</a:t>
            </a:r>
            <a:r>
              <a:rPr lang="en-GB" baseline="0" noProof="0" dirty="0"/>
              <a:t> _s + the delta </a:t>
            </a:r>
            <a:r>
              <a:rPr lang="en-GB" baseline="0" noProof="0" dirty="0" err="1"/>
              <a:t>odometry</a:t>
            </a:r>
            <a:r>
              <a:rPr lang="en-GB" baseline="0" noProof="0" dirty="0"/>
              <a:t>.</a:t>
            </a:r>
          </a:p>
          <a:p>
            <a:pPr lvl="0">
              <a:spcBef>
                <a:spcPts val="0"/>
              </a:spcBef>
              <a:buNone/>
            </a:pPr>
            <a:r>
              <a:rPr lang="en-GB" baseline="0" noProof="0" dirty="0"/>
              <a:t>The delta </a:t>
            </a:r>
            <a:r>
              <a:rPr lang="en-GB" baseline="0" noProof="0" dirty="0" err="1"/>
              <a:t>odometry</a:t>
            </a:r>
            <a:r>
              <a:rPr lang="en-GB" baseline="0" noProof="0" dirty="0"/>
              <a:t> is calculated as the difference between the last </a:t>
            </a:r>
            <a:r>
              <a:rPr lang="en-GB" baseline="0" noProof="0" dirty="0" err="1"/>
              <a:t>odometry</a:t>
            </a:r>
            <a:r>
              <a:rPr lang="en-GB" baseline="0" noProof="0" dirty="0"/>
              <a:t> state and the current one.</a:t>
            </a:r>
          </a:p>
          <a:p>
            <a:pPr lvl="0">
              <a:spcBef>
                <a:spcPts val="0"/>
              </a:spcBef>
              <a:buNone/>
            </a:pPr>
            <a:r>
              <a:rPr lang="en-GB" baseline="0" noProof="0" dirty="0"/>
              <a:t>By doing so, we can avoid the error accumulation of the </a:t>
            </a:r>
            <a:r>
              <a:rPr lang="en-GB" baseline="0" noProof="0" dirty="0" err="1"/>
              <a:t>odometry</a:t>
            </a:r>
            <a:r>
              <a:rPr lang="en-GB" baseline="0" noProof="0" dirty="0"/>
              <a:t>. </a:t>
            </a:r>
            <a:br>
              <a:rPr lang="en-GB" baseline="0" noProof="0" dirty="0"/>
            </a:br>
            <a:r>
              <a:rPr lang="en-GB" baseline="0" noProof="0" dirty="0"/>
              <a:t>For calculating the covariance of the state prediction it is necessary to know the big F and the Q matrix.</a:t>
            </a:r>
            <a:br>
              <a:rPr lang="en-GB" baseline="0" noProof="0" dirty="0"/>
            </a:br>
            <a:r>
              <a:rPr lang="en-GB" baseline="0" noProof="0" dirty="0"/>
              <a:t>The big F is defined as derivation of f with respect to the state X, so you can easily understand the diagonal of the big F matrix we use.</a:t>
            </a:r>
          </a:p>
          <a:p>
            <a:pPr lvl="0">
              <a:spcBef>
                <a:spcPts val="0"/>
              </a:spcBef>
              <a:buNone/>
            </a:pPr>
            <a:r>
              <a:rPr lang="en-GB" baseline="0" noProof="0" dirty="0"/>
              <a:t>The reason for the entries in the top right corner isn’t so obvious. The result from the original formulation of the small f, which then gets simplified by using the </a:t>
            </a:r>
            <a:r>
              <a:rPr lang="en-GB" baseline="0" noProof="0" dirty="0" err="1"/>
              <a:t>odometry</a:t>
            </a:r>
            <a:r>
              <a:rPr lang="en-GB" baseline="0" noProof="0" dirty="0"/>
              <a:t> to the here shown formulation. </a:t>
            </a:r>
            <a:br>
              <a:rPr lang="en-GB" baseline="0" noProof="0" dirty="0"/>
            </a:br>
            <a:r>
              <a:rPr lang="en-GB" baseline="0" noProof="0" dirty="0"/>
              <a:t>As theta influences the delta x and </a:t>
            </a:r>
            <a:r>
              <a:rPr lang="en-GB" baseline="0" noProof="0" dirty="0" err="1"/>
              <a:t>y_odom</a:t>
            </a:r>
            <a:r>
              <a:rPr lang="en-GB" baseline="0" noProof="0" dirty="0"/>
              <a:t>  the big F has non zero entries in the top right corner.</a:t>
            </a:r>
          </a:p>
          <a:p>
            <a:pPr lvl="0">
              <a:spcBef>
                <a:spcPts val="0"/>
              </a:spcBef>
              <a:buNone/>
            </a:pPr>
            <a:endParaRPr lang="en-GB" baseline="0" noProof="0" dirty="0"/>
          </a:p>
          <a:p>
            <a:pPr lvl="0">
              <a:spcBef>
                <a:spcPts val="0"/>
              </a:spcBef>
              <a:buNone/>
            </a:pPr>
            <a:r>
              <a:rPr lang="en-GB" baseline="0" noProof="0" dirty="0"/>
              <a:t>For the noise of the state prediction, we currently use a dynamic approach, that is based on the idea, that the </a:t>
            </a:r>
            <a:r>
              <a:rPr lang="en-GB" baseline="0" noProof="0" dirty="0" err="1"/>
              <a:t>odometry</a:t>
            </a:r>
            <a:r>
              <a:rPr lang="en-GB" baseline="0" noProof="0" dirty="0"/>
              <a:t> error is bigger, if the robot moved a lot in the last time step.</a:t>
            </a:r>
            <a:br>
              <a:rPr lang="en-GB" baseline="0" noProof="0" dirty="0"/>
            </a:br>
            <a:r>
              <a:rPr lang="en-GB" baseline="0" noProof="0" dirty="0"/>
              <a:t>So if the robot does not move, we only add a very little static noise. If the robot moved, we add a dynamic part, that is determined by the amount of movement.</a:t>
            </a:r>
          </a:p>
          <a:p>
            <a:pPr lvl="0">
              <a:spcBef>
                <a:spcPts val="0"/>
              </a:spcBef>
              <a:buNone/>
            </a:pPr>
            <a:endParaRPr lang="en-GB" baseline="0" noProof="0" dirty="0"/>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27390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r>
              <a:rPr lang="en-GB" baseline="0" noProof="0" dirty="0"/>
              <a:t>The motion model wasn’t the big problem for us. We modified it at some points, but it actually never was totally wrong.</a:t>
            </a:r>
            <a:br>
              <a:rPr lang="en-GB" baseline="0" noProof="0" dirty="0"/>
            </a:br>
            <a:r>
              <a:rPr lang="en-GB" baseline="0" noProof="0" dirty="0"/>
              <a:t>But our observation model, at some point, was.</a:t>
            </a:r>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53188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a:spcBef>
                <a:spcPts val="0"/>
              </a:spcBef>
              <a:buNone/>
            </a:pPr>
            <a:r>
              <a:rPr lang="en-GB" baseline="0" noProof="0" dirty="0"/>
              <a:t>Because it is incredibly important, that only measurements that represent the same point in the real world get compared.</a:t>
            </a:r>
            <a:br>
              <a:rPr lang="en-GB" baseline="0" noProof="0" dirty="0"/>
            </a:br>
            <a:r>
              <a:rPr lang="en-GB" baseline="0" noProof="0" dirty="0"/>
              <a:t>That is pretty obvious, when you deal with landmarks, but if you have a laser scan with 720 beams, there a lot of ways to compare the measurements.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noProof="0" dirty="0"/>
              <a:t>We started by comparing the distances of the predicted and real laser scan for each angle, but that does not work. </a:t>
            </a:r>
            <a:br>
              <a:rPr lang="en-GB" baseline="0" noProof="0" dirty="0"/>
            </a:br>
            <a:r>
              <a:rPr lang="en-GB" baseline="0" noProof="0" dirty="0"/>
              <a:t>The instinctive reason that you would not compare different landmarks, only because you saw them from different position in the same angle to you.</a:t>
            </a:r>
          </a:p>
          <a:p>
            <a:pPr lvl="0">
              <a:spcBef>
                <a:spcPts val="0"/>
              </a:spcBef>
              <a:buNone/>
            </a:pPr>
            <a:r>
              <a:rPr lang="en-GB" baseline="0" noProof="0" dirty="0"/>
              <a:t>The mathematical reason is, that the EKF should use a well linearized observation model. But the comparing distances for each angle method, may lead to model that can not be represented by linearization.</a:t>
            </a:r>
          </a:p>
          <a:p>
            <a:pPr lvl="0">
              <a:spcBef>
                <a:spcPts val="0"/>
              </a:spcBef>
              <a:buNone/>
            </a:pPr>
            <a:endParaRPr lang="en-GB" baseline="0" noProof="0" dirty="0"/>
          </a:p>
          <a:p>
            <a:pPr lvl="0">
              <a:spcBef>
                <a:spcPts val="0"/>
              </a:spcBef>
              <a:buNone/>
            </a:pPr>
            <a:r>
              <a:rPr lang="en-GB" baseline="0" noProof="0" dirty="0"/>
              <a:t>Possible ways to implement a correct observation model are to extract landmarks from the map and the laser scan, or to extract line segments which is similar approach.</a:t>
            </a:r>
            <a:br>
              <a:rPr lang="en-GB" baseline="0" noProof="0" dirty="0"/>
            </a:br>
            <a:r>
              <a:rPr lang="en-GB" baseline="0" noProof="0" dirty="0"/>
              <a:t>We decided for a third idea. Using point clouds.</a:t>
            </a:r>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4927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709612" y="4926012"/>
            <a:ext cx="5680075" cy="4029074"/>
          </a:xfrm>
          <a:prstGeom prst="rect">
            <a:avLst/>
          </a:prstGeom>
        </p:spPr>
        <p:txBody>
          <a:bodyPr lIns="91425" tIns="91425" rIns="91425" bIns="91425" anchor="t" anchorCtr="0">
            <a:noAutofit/>
          </a:bodyPr>
          <a:lstStyle/>
          <a:p>
            <a:pPr lvl="0" indent="-216000">
              <a:lnSpc>
                <a:spcPct val="150000"/>
              </a:lnSpc>
              <a:buClr>
                <a:srgbClr val="009FE3"/>
              </a:buClr>
              <a:buFontTx/>
              <a:buChar char="-"/>
            </a:pPr>
            <a:r>
              <a:rPr lang="en-GB" sz="1000" b="0" i="0" u="none" strike="noStrike" cap="none" dirty="0">
                <a:solidFill>
                  <a:schemeClr val="dk1"/>
                </a:solidFill>
                <a:sym typeface="Arial"/>
              </a:rPr>
              <a:t>Predict laser scan at predicted position</a:t>
            </a:r>
          </a:p>
          <a:p>
            <a:pPr lvl="0" indent="-216000">
              <a:lnSpc>
                <a:spcPct val="150000"/>
              </a:lnSpc>
              <a:buClr>
                <a:srgbClr val="009FE3"/>
              </a:buClr>
              <a:buFontTx/>
              <a:buChar char="-"/>
            </a:pPr>
            <a:r>
              <a:rPr lang="en-GB" sz="1000" b="0" i="0" u="none" strike="noStrike" cap="none" baseline="0" dirty="0">
                <a:solidFill>
                  <a:schemeClr val="dk1"/>
                </a:solidFill>
                <a:sym typeface="Arial"/>
              </a:rPr>
              <a:t>Simulate each beam until first occupied grid cell is entered</a:t>
            </a:r>
          </a:p>
          <a:p>
            <a:pPr lvl="0" indent="-216000">
              <a:lnSpc>
                <a:spcPct val="150000"/>
              </a:lnSpc>
              <a:buClr>
                <a:srgbClr val="009FE3"/>
              </a:buClr>
              <a:buFontTx/>
              <a:buChar char="-"/>
            </a:pPr>
            <a:r>
              <a:rPr lang="en-GB" sz="1000" b="0" i="0" u="none" strike="noStrike" cap="none" baseline="0" dirty="0">
                <a:solidFill>
                  <a:schemeClr val="dk1"/>
                </a:solidFill>
                <a:sym typeface="Arial"/>
              </a:rPr>
              <a:t>Limit of precision is map resolution</a:t>
            </a:r>
          </a:p>
          <a:p>
            <a:pPr lvl="0" indent="-216000">
              <a:lnSpc>
                <a:spcPct val="150000"/>
              </a:lnSpc>
              <a:buClr>
                <a:srgbClr val="009FE3"/>
              </a:buClr>
              <a:buFontTx/>
              <a:buChar char="-"/>
            </a:pPr>
            <a:endParaRPr lang="en-GB" sz="1000" b="0" i="0" u="none" strike="noStrike" cap="none" dirty="0">
              <a:solidFill>
                <a:schemeClr val="dk1"/>
              </a:solidFill>
              <a:sym typeface="Arial"/>
            </a:endParaRPr>
          </a:p>
        </p:txBody>
      </p:sp>
      <p:sp>
        <p:nvSpPr>
          <p:cNvPr id="102" name="Shape 102"/>
          <p:cNvSpPr>
            <a:spLocks noGrp="1" noRot="1" noChangeAspect="1"/>
          </p:cNvSpPr>
          <p:nvPr>
            <p:ph type="sldImg" idx="2"/>
          </p:nvPr>
        </p:nvSpPr>
        <p:spPr>
          <a:xfrm>
            <a:off x="1246188" y="1279525"/>
            <a:ext cx="4606925" cy="34544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03838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el_1/3 Foto">
    <p:spTree>
      <p:nvGrpSpPr>
        <p:cNvPr id="1" name="Shape 18"/>
        <p:cNvGrpSpPr/>
        <p:nvPr/>
      </p:nvGrpSpPr>
      <p:grpSpPr>
        <a:xfrm>
          <a:off x="0" y="0"/>
          <a:ext cx="0" cy="0"/>
          <a:chOff x="0" y="0"/>
          <a:chExt cx="0" cy="0"/>
        </a:xfrm>
      </p:grpSpPr>
      <p:sp>
        <p:nvSpPr>
          <p:cNvPr id="19" name="Shape 19"/>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b="0" i="0" u="none" strike="noStrike" cap="none">
                <a:solidFill>
                  <a:srgbClr val="3E545F"/>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lang="en-GB" dirty="0"/>
          </a:p>
        </p:txBody>
      </p:sp>
      <p:sp>
        <p:nvSpPr>
          <p:cNvPr id="20" name="Shape 20"/>
          <p:cNvSpPr txBox="1">
            <a:spLocks noGrp="1"/>
          </p:cNvSpPr>
          <p:nvPr>
            <p:ph type="ctrTitle"/>
          </p:nvPr>
        </p:nvSpPr>
        <p:spPr>
          <a:xfrm>
            <a:off x="287337" y="2874575"/>
            <a:ext cx="8567999" cy="540000"/>
          </a:xfrm>
          <a:prstGeom prst="rect">
            <a:avLst/>
          </a:prstGeom>
          <a:noFill/>
          <a:ln>
            <a:noFill/>
          </a:ln>
        </p:spPr>
        <p:txBody>
          <a:bodyPr lIns="91425" tIns="91425" rIns="91425" bIns="91425" anchor="t" anchorCtr="0"/>
          <a:lstStyle>
            <a:lvl1pPr marL="0" marR="0" lvl="0" indent="0" algn="l" rtl="0">
              <a:lnSpc>
                <a:spcPct val="90000"/>
              </a:lnSpc>
              <a:spcBef>
                <a:spcPts val="0"/>
              </a:spcBef>
              <a:spcAft>
                <a:spcPts val="0"/>
              </a:spcAft>
              <a:buNone/>
              <a:defRPr sz="3200" b="1" i="0" u="none" strike="noStrike" cap="none">
                <a:solidFill>
                  <a:srgbClr val="3E545F"/>
                </a:solidFill>
                <a:latin typeface="Arial"/>
                <a:ea typeface="Arial"/>
                <a:cs typeface="Arial"/>
                <a:sym typeface="Arial"/>
              </a:defRPr>
            </a:lvl1pPr>
            <a:lvl2pPr marL="0" marR="0" lvl="1"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2pPr>
            <a:lvl3pPr marL="0" marR="0" lvl="2"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3pPr>
            <a:lvl4pPr marL="0" marR="0" lvl="3"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4pPr>
            <a:lvl5pPr marL="0" marR="0" lvl="4"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5pPr>
            <a:lvl6pPr marL="457200" marR="0" lvl="5"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6pPr>
            <a:lvl7pPr marL="914400" marR="0" lvl="6"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7pPr>
            <a:lvl8pPr marL="1371600" marR="0" lvl="7"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8pPr>
            <a:lvl9pPr marL="1828800" marR="0" lvl="8"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9pPr>
          </a:lstStyle>
          <a:p>
            <a:endParaRPr/>
          </a:p>
        </p:txBody>
      </p:sp>
      <p:sp>
        <p:nvSpPr>
          <p:cNvPr id="21" name="Shape 21"/>
          <p:cNvSpPr txBox="1">
            <a:spLocks noGrp="1"/>
          </p:cNvSpPr>
          <p:nvPr>
            <p:ph type="subTitle" idx="1"/>
          </p:nvPr>
        </p:nvSpPr>
        <p:spPr>
          <a:xfrm>
            <a:off x="287337" y="3671530"/>
            <a:ext cx="8567999" cy="1655761"/>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2000" b="0" i="0" u="none" strike="noStrike" cap="none">
                <a:solidFill>
                  <a:schemeClr val="dk1"/>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Noto Sans Symbols"/>
              <a:buNone/>
              <a:defRPr sz="2000" b="0" i="0" u="none" strike="noStrike" cap="none">
                <a:solidFill>
                  <a:schemeClr val="dk1"/>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9pPr>
          </a:lstStyle>
          <a:p>
            <a:endParaRPr dirty="0"/>
          </a:p>
        </p:txBody>
      </p:sp>
      <p:pic>
        <p:nvPicPr>
          <p:cNvPr id="22" name="Shape 22"/>
          <p:cNvPicPr preferRelativeResize="0"/>
          <p:nvPr/>
        </p:nvPicPr>
        <p:blipFill rotWithShape="1">
          <a:blip r:embed="rId2">
            <a:alphaModFix/>
          </a:blip>
          <a:srcRect t="48967" b="13241"/>
          <a:stretch/>
        </p:blipFill>
        <p:spPr>
          <a:xfrm>
            <a:off x="0" y="0"/>
            <a:ext cx="9144000" cy="2303463"/>
          </a:xfrm>
          <a:prstGeom prst="rect">
            <a:avLst/>
          </a:prstGeom>
          <a:noFill/>
          <a:ln>
            <a:noFill/>
          </a:ln>
        </p:spPr>
      </p:pic>
      <p:sp>
        <p:nvSpPr>
          <p:cNvPr id="23" name="Shape 23"/>
          <p:cNvSpPr txBox="1"/>
          <p:nvPr/>
        </p:nvSpPr>
        <p:spPr>
          <a:xfrm>
            <a:off x="9258071" y="540456"/>
            <a:ext cx="1641475" cy="1169986"/>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i="0" u="none" strike="noStrike" cap="none">
                <a:solidFill>
                  <a:schemeClr val="dk1"/>
                </a:solidFill>
                <a:latin typeface="Arial"/>
                <a:ea typeface="Arial"/>
                <a:cs typeface="Arial"/>
                <a:sym typeface="Arial"/>
              </a:rPr>
              <a:t>Bild zuschneiden unter:</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Format</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Zuschneiden</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Zuschneidewerkzeug horizontal bis zur ersten oder zweiten Linie ziehen</a:t>
            </a:r>
          </a:p>
        </p:txBody>
      </p:sp>
      <p:sp>
        <p:nvSpPr>
          <p:cNvPr id="24" name="Shape 24"/>
          <p:cNvSpPr txBox="1"/>
          <p:nvPr/>
        </p:nvSpPr>
        <p:spPr>
          <a:xfrm>
            <a:off x="-1755322" y="652189"/>
            <a:ext cx="1641475" cy="6205809"/>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i="0" u="none" strike="noStrike" cap="none">
                <a:solidFill>
                  <a:schemeClr val="dk1"/>
                </a:solidFill>
                <a:latin typeface="Arial"/>
                <a:ea typeface="Arial"/>
                <a:cs typeface="Arial"/>
                <a:sym typeface="Arial"/>
              </a:rPr>
              <a:t>Logo in neuer Logosystematik einfügen:</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Zum Anpassen der Fußzeile unter Karteireiter Ansicht &gt; auf Folienmaster klicken. Links in der Übersicht auf die oberste Folie scrollen und dort in die Fußzeile klicken. Das Beispiellogo kann nun entfernt werden. </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Einfügen über Karteireiter Einfügen &gt; Grafik</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Logo auswählen (PNG in RGB) </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Skalieren: Doppelklick auf Logo &gt; unter Schriftgrad (rechts im Kopf) Höhe 2,26 cm  einstellen (Breite variiert je nach     </a:t>
            </a:r>
          </a:p>
          <a:p>
            <a:pPr marL="0" marR="0" lvl="0" indent="0" algn="l" rtl="0">
              <a:spcBef>
                <a:spcPts val="0"/>
              </a:spcBef>
              <a:spcAft>
                <a:spcPts val="0"/>
              </a:spcAft>
              <a:buClr>
                <a:schemeClr val="dk1"/>
              </a:buClr>
              <a:buSzPct val="25000"/>
              <a:buFont typeface="Arial"/>
              <a:buNone/>
            </a:pPr>
            <a:r>
              <a:rPr lang="de-DE" sz="1000" b="0" i="0" u="none" strike="noStrike" cap="none">
                <a:solidFill>
                  <a:schemeClr val="dk1"/>
                </a:solidFill>
                <a:latin typeface="Arial"/>
                <a:ea typeface="Arial"/>
                <a:cs typeface="Arial"/>
                <a:sym typeface="Arial"/>
              </a:rPr>
              <a:t>     Schutzraum)</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mit Schutzraum am rechten untern Rand platzieren</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Masteransicht schließen. Das Logo ist nun auf allen  Inhalts-Folien getauscht.</a:t>
            </a:r>
          </a:p>
          <a:p>
            <a:pPr marL="171450" marR="0" lvl="0" indent="-171450" algn="l" rtl="0">
              <a:spcBef>
                <a:spcPts val="0"/>
              </a:spcBef>
              <a:spcAft>
                <a:spcPts val="0"/>
              </a:spcAft>
              <a:buClr>
                <a:schemeClr val="dk1"/>
              </a:buClr>
              <a:buSzPct val="100000"/>
              <a:buFont typeface="Arial"/>
              <a:buChar char="-"/>
            </a:pPr>
            <a:r>
              <a:rPr lang="de-DE" sz="1000" b="0" i="0" u="none" strike="noStrike" cap="none">
                <a:solidFill>
                  <a:schemeClr val="dk1"/>
                </a:solidFill>
                <a:latin typeface="Arial"/>
                <a:ea typeface="Arial"/>
                <a:cs typeface="Arial"/>
                <a:sym typeface="Arial"/>
              </a:rPr>
              <a:t>Zum Tauschen der Logos in Titel- und Abschlussfolie die jeweilige Masterfolie links anklicken und dort ebenso verfahren. </a:t>
            </a:r>
          </a:p>
        </p:txBody>
      </p:sp>
      <p:pic>
        <p:nvPicPr>
          <p:cNvPr id="25" name="Shape 25"/>
          <p:cNvPicPr preferRelativeResize="0"/>
          <p:nvPr/>
        </p:nvPicPr>
        <p:blipFill rotWithShape="1">
          <a:blip r:embed="rId3">
            <a:alphaModFix/>
          </a:blip>
          <a:srcRect/>
          <a:stretch/>
        </p:blipFill>
        <p:spPr>
          <a:xfrm>
            <a:off x="7242371" y="6116617"/>
            <a:ext cx="1408013" cy="619163"/>
          </a:xfrm>
          <a:prstGeom prst="rect">
            <a:avLst/>
          </a:prstGeom>
          <a:noFill/>
          <a:ln>
            <a:noFill/>
          </a:ln>
        </p:spPr>
      </p:pic>
      <p:pic>
        <p:nvPicPr>
          <p:cNvPr id="26" name="Shape 26"/>
          <p:cNvPicPr preferRelativeResize="0"/>
          <p:nvPr/>
        </p:nvPicPr>
        <p:blipFill rotWithShape="1">
          <a:blip r:embed="rId4">
            <a:alphaModFix/>
          </a:blip>
          <a:srcRect t="24828" b="30702"/>
          <a:stretch/>
        </p:blipFill>
        <p:spPr>
          <a:xfrm>
            <a:off x="-661" y="0"/>
            <a:ext cx="9144000" cy="271083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Abschlussfolie">
    <p:spTree>
      <p:nvGrpSpPr>
        <p:cNvPr id="1" name="Shape 80"/>
        <p:cNvGrpSpPr/>
        <p:nvPr/>
      </p:nvGrpSpPr>
      <p:grpSpPr>
        <a:xfrm>
          <a:off x="0" y="0"/>
          <a:ext cx="0" cy="0"/>
          <a:chOff x="0" y="0"/>
          <a:chExt cx="0" cy="0"/>
        </a:xfrm>
      </p:grpSpPr>
      <p:sp>
        <p:nvSpPr>
          <p:cNvPr id="81" name="Shape 81"/>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a:solidFill>
                  <a:schemeClr val="dk2"/>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cxnSp>
        <p:nvCxnSpPr>
          <p:cNvPr id="82" name="Shape 82"/>
          <p:cNvCxnSpPr/>
          <p:nvPr/>
        </p:nvCxnSpPr>
        <p:spPr>
          <a:xfrm>
            <a:off x="287337" y="6040437"/>
            <a:ext cx="8569325" cy="0"/>
          </a:xfrm>
          <a:prstGeom prst="straightConnector1">
            <a:avLst/>
          </a:prstGeom>
          <a:noFill/>
          <a:ln w="9525" cap="flat" cmpd="sng">
            <a:solidFill>
              <a:schemeClr val="dk1"/>
            </a:solidFill>
            <a:prstDash val="solid"/>
            <a:miter/>
            <a:headEnd type="none" w="med" len="med"/>
            <a:tailEnd type="none" w="med" len="med"/>
          </a:ln>
        </p:spPr>
      </p:cxnSp>
      <p:sp>
        <p:nvSpPr>
          <p:cNvPr id="83" name="Shape 83"/>
          <p:cNvSpPr txBox="1"/>
          <p:nvPr/>
        </p:nvSpPr>
        <p:spPr>
          <a:xfrm>
            <a:off x="287337" y="2487613"/>
            <a:ext cx="8569325" cy="1079499"/>
          </a:xfrm>
          <a:prstGeom prst="rect">
            <a:avLst/>
          </a:prstGeom>
          <a:noFill/>
          <a:ln>
            <a:noFill/>
          </a:ln>
        </p:spPr>
        <p:txBody>
          <a:bodyPr lIns="0" tIns="0" rIns="0" bIns="0" anchor="t" anchorCtr="0">
            <a:noAutofit/>
          </a:bodyPr>
          <a:lstStyle/>
          <a:p>
            <a:pPr marL="0" marR="0" lvl="0" indent="0" algn="l" rtl="0">
              <a:lnSpc>
                <a:spcPct val="90000"/>
              </a:lnSpc>
              <a:spcBef>
                <a:spcPts val="0"/>
              </a:spcBef>
              <a:spcAft>
                <a:spcPts val="0"/>
              </a:spcAft>
              <a:buClr>
                <a:srgbClr val="3E545F"/>
              </a:buClr>
              <a:buSzPct val="25000"/>
              <a:buFont typeface="Arial"/>
              <a:buNone/>
            </a:pPr>
            <a:r>
              <a:rPr lang="de-DE" sz="3200" b="1">
                <a:solidFill>
                  <a:srgbClr val="3E545F"/>
                </a:solidFill>
                <a:latin typeface="Arial"/>
                <a:ea typeface="Arial"/>
                <a:cs typeface="Arial"/>
                <a:sym typeface="Arial"/>
              </a:rPr>
              <a:t>Vielen Dank</a:t>
            </a:r>
            <a:br>
              <a:rPr lang="de-DE" sz="3200" b="1">
                <a:solidFill>
                  <a:srgbClr val="3E545F"/>
                </a:solidFill>
                <a:latin typeface="Arial"/>
                <a:ea typeface="Arial"/>
                <a:cs typeface="Arial"/>
                <a:sym typeface="Arial"/>
              </a:rPr>
            </a:br>
            <a:r>
              <a:rPr lang="de-DE" sz="3200" b="1">
                <a:solidFill>
                  <a:srgbClr val="3E545F"/>
                </a:solidFill>
                <a:latin typeface="Arial"/>
                <a:ea typeface="Arial"/>
                <a:cs typeface="Arial"/>
                <a:sym typeface="Arial"/>
              </a:rPr>
              <a:t>für Ihre Aufmerksamkeit</a:t>
            </a:r>
          </a:p>
        </p:txBody>
      </p:sp>
      <p:sp>
        <p:nvSpPr>
          <p:cNvPr id="84" name="Shape 84"/>
          <p:cNvSpPr txBox="1">
            <a:spLocks noGrp="1"/>
          </p:cNvSpPr>
          <p:nvPr>
            <p:ph type="body" idx="1"/>
          </p:nvPr>
        </p:nvSpPr>
        <p:spPr>
          <a:xfrm>
            <a:off x="288000" y="3988800"/>
            <a:ext cx="8569325" cy="16559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2"/>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90000"/>
              </a:lnSpc>
              <a:spcBef>
                <a:spcPts val="0"/>
              </a:spcBef>
              <a:spcAft>
                <a:spcPts val="0"/>
              </a:spcAft>
              <a:buClr>
                <a:schemeClr val="dk2"/>
              </a:buClr>
              <a:buFont typeface="Arial"/>
              <a:buNone/>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pic>
        <p:nvPicPr>
          <p:cNvPr id="85" name="Shape 85"/>
          <p:cNvPicPr preferRelativeResize="0"/>
          <p:nvPr/>
        </p:nvPicPr>
        <p:blipFill rotWithShape="1">
          <a:blip r:embed="rId2">
            <a:alphaModFix/>
          </a:blip>
          <a:srcRect/>
          <a:stretch/>
        </p:blipFill>
        <p:spPr>
          <a:xfrm>
            <a:off x="7242371" y="6116617"/>
            <a:ext cx="1408013" cy="61916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Inhalt_Aufzählung">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288000" y="201600"/>
            <a:ext cx="8567999" cy="543599"/>
          </a:xfrm>
          <a:prstGeom prst="rect">
            <a:avLst/>
          </a:prstGeom>
          <a:noFill/>
          <a:ln>
            <a:noFill/>
          </a:ln>
        </p:spPr>
        <p:txBody>
          <a:bodyPr lIns="91425" tIns="91425" rIns="91425" bIns="91425" anchor="b" anchorCtr="0"/>
          <a:lstStyle>
            <a:lvl1pPr marL="0" marR="0" lvl="0" indent="0" algn="l" rtl="0">
              <a:lnSpc>
                <a:spcPct val="90000"/>
              </a:lnSpc>
              <a:spcBef>
                <a:spcPts val="0"/>
              </a:spcBef>
              <a:spcAft>
                <a:spcPts val="0"/>
              </a:spcAft>
              <a:buNone/>
              <a:defRPr sz="2000" b="1" i="0" u="none" strike="noStrike" cap="none">
                <a:solidFill>
                  <a:srgbClr val="3E545F"/>
                </a:solidFill>
                <a:latin typeface="Arial"/>
                <a:ea typeface="Arial"/>
                <a:cs typeface="Arial"/>
                <a:sym typeface="Arial"/>
              </a:defRPr>
            </a:lvl1pPr>
            <a:lvl2pPr marL="0" marR="0" lvl="1"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2pPr>
            <a:lvl3pPr marL="0" marR="0" lvl="2"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3pPr>
            <a:lvl4pPr marL="0" marR="0" lvl="3"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4pPr>
            <a:lvl5pPr marL="0" marR="0" lvl="4"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5pPr>
            <a:lvl6pPr marL="457200" marR="0" lvl="5"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6pPr>
            <a:lvl7pPr marL="914400" marR="0" lvl="6"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7pPr>
            <a:lvl8pPr marL="1371600" marR="0" lvl="7"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8pPr>
            <a:lvl9pPr marL="1828800" marR="0" lvl="8"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body" idx="1"/>
          </p:nvPr>
        </p:nvSpPr>
        <p:spPr>
          <a:xfrm>
            <a:off x="288000" y="1152000"/>
            <a:ext cx="8569325" cy="2519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2000" b="1"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2"/>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90000"/>
              </a:lnSpc>
              <a:spcBef>
                <a:spcPts val="0"/>
              </a:spcBef>
              <a:spcAft>
                <a:spcPts val="0"/>
              </a:spcAft>
              <a:buClr>
                <a:schemeClr val="dk2"/>
              </a:buClr>
              <a:buFont typeface="Arial"/>
              <a:buNone/>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b="0" i="0" u="none" strike="noStrike" cap="none">
                <a:solidFill>
                  <a:srgbClr val="3E545F"/>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1" name="Shape 31"/>
          <p:cNvSpPr txBox="1">
            <a:spLocks noGrp="1"/>
          </p:cNvSpPr>
          <p:nvPr>
            <p:ph type="body" idx="2"/>
          </p:nvPr>
        </p:nvSpPr>
        <p:spPr>
          <a:xfrm>
            <a:off x="287337" y="1684800"/>
            <a:ext cx="8569325" cy="3194049"/>
          </a:xfrm>
          <a:prstGeom prst="rect">
            <a:avLst/>
          </a:prstGeom>
          <a:noFill/>
          <a:ln>
            <a:noFill/>
          </a:ln>
        </p:spPr>
        <p:txBody>
          <a:bodyPr lIns="91425" tIns="91425" rIns="91425" bIns="91425" anchor="t" anchorCtr="0"/>
          <a:lstStyle>
            <a:lvl1pPr marL="216000" marR="0" lvl="0" indent="-101699" algn="l" rtl="0">
              <a:lnSpc>
                <a:spcPct val="100000"/>
              </a:lnSpc>
              <a:spcBef>
                <a:spcPts val="0"/>
              </a:spcBef>
              <a:spcAft>
                <a:spcPts val="0"/>
              </a:spcAft>
              <a:buClr>
                <a:srgbClr val="009DE3"/>
              </a:buClr>
              <a:buSzPct val="100000"/>
              <a:buFont typeface="Noto Sans Symbols"/>
              <a:buChar char="▪"/>
              <a:defRPr sz="1800" b="1" i="0" u="none" strike="noStrike" cap="none">
                <a:solidFill>
                  <a:schemeClr val="dk1"/>
                </a:solidFill>
                <a:latin typeface="Arial"/>
                <a:ea typeface="Arial"/>
                <a:cs typeface="Arial"/>
                <a:sym typeface="Arial"/>
              </a:defRPr>
            </a:lvl1pPr>
            <a:lvl2pPr marL="432000" marR="0" lvl="1" indent="-114499" algn="l" rtl="0">
              <a:lnSpc>
                <a:spcPct val="100000"/>
              </a:lnSpc>
              <a:spcBef>
                <a:spcPts val="0"/>
              </a:spcBef>
              <a:spcAft>
                <a:spcPts val="0"/>
              </a:spcAft>
              <a:buClr>
                <a:srgbClr val="009DE3"/>
              </a:buClr>
              <a:buSzPct val="100000"/>
              <a:buFont typeface="Noto Sans Symbols"/>
              <a:buChar char="▪"/>
              <a:defRPr sz="1600" b="0" i="0" u="none" strike="noStrike" cap="none">
                <a:solidFill>
                  <a:schemeClr val="dk1"/>
                </a:solidFill>
                <a:latin typeface="Arial"/>
                <a:ea typeface="Arial"/>
                <a:cs typeface="Arial"/>
                <a:sym typeface="Arial"/>
              </a:defRPr>
            </a:lvl2pPr>
            <a:lvl3pPr marL="648000" marR="0" lvl="2" indent="-145080" algn="l" rtl="0">
              <a:lnSpc>
                <a:spcPct val="100000"/>
              </a:lnSpc>
              <a:spcBef>
                <a:spcPts val="0"/>
              </a:spcBef>
              <a:spcAft>
                <a:spcPts val="0"/>
              </a:spcAft>
              <a:buClr>
                <a:srgbClr val="009DE3"/>
              </a:buClr>
              <a:buSzPct val="80000"/>
              <a:buFont typeface="Noto Sans Symbols"/>
              <a:buChar char="▪"/>
              <a:defRPr sz="1400" b="0" i="0" u="none" strike="noStrike" cap="none">
                <a:solidFill>
                  <a:schemeClr val="dk1"/>
                </a:solidFill>
                <a:latin typeface="Arial"/>
                <a:ea typeface="Arial"/>
                <a:cs typeface="Arial"/>
                <a:sym typeface="Arial"/>
              </a:defRPr>
            </a:lvl3pPr>
            <a:lvl4pPr marL="864000" marR="0" lvl="3" indent="-127399" algn="l" rtl="0">
              <a:lnSpc>
                <a:spcPct val="100000"/>
              </a:lnSpc>
              <a:spcBef>
                <a:spcPts val="0"/>
              </a:spcBef>
              <a:spcAft>
                <a:spcPts val="0"/>
              </a:spcAft>
              <a:buClr>
                <a:srgbClr val="009DE3"/>
              </a:buClr>
              <a:buSzPct val="100000"/>
              <a:buFont typeface="Noto Sans Symbols"/>
              <a:buChar char="▪"/>
              <a:defRPr sz="1400" b="0" i="0" u="none" strike="noStrike" cap="none">
                <a:solidFill>
                  <a:schemeClr val="dk1"/>
                </a:solidFill>
                <a:latin typeface="Arial"/>
                <a:ea typeface="Arial"/>
                <a:cs typeface="Arial"/>
                <a:sym typeface="Arial"/>
              </a:defRPr>
            </a:lvl4pPr>
            <a:lvl5pPr marL="864000" marR="0" lvl="4" indent="-114699" algn="l" rtl="0">
              <a:lnSpc>
                <a:spcPct val="90000"/>
              </a:lnSpc>
              <a:spcBef>
                <a:spcPts val="0"/>
              </a:spcBef>
              <a:spcAft>
                <a:spcPts val="0"/>
              </a:spcAft>
              <a:buClr>
                <a:schemeClr val="dk2"/>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2" name="Shape 32"/>
          <p:cNvSpPr txBox="1"/>
          <p:nvPr/>
        </p:nvSpPr>
        <p:spPr>
          <a:xfrm>
            <a:off x="-2246810" y="506412"/>
            <a:ext cx="2067422" cy="470898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i="0" u="none" strike="noStrike" cap="none">
                <a:solidFill>
                  <a:schemeClr val="dk1"/>
                </a:solidFill>
                <a:latin typeface="Arial"/>
                <a:ea typeface="Arial"/>
                <a:cs typeface="Arial"/>
                <a:sym typeface="Arial"/>
              </a:rPr>
              <a:t>Seitenzahlen:</a:t>
            </a:r>
          </a:p>
          <a:p>
            <a:pPr marL="0" marR="0" lvl="0" indent="0" algn="l" rtl="0">
              <a:lnSpc>
                <a:spcPct val="100000"/>
              </a:lnSpc>
              <a:spcBef>
                <a:spcPts val="0"/>
              </a:spcBef>
              <a:spcAft>
                <a:spcPts val="0"/>
              </a:spcAft>
              <a:buClr>
                <a:schemeClr val="dk1"/>
              </a:buClr>
              <a:buSzPct val="25000"/>
              <a:buFont typeface="Arial"/>
              <a:buNone/>
            </a:pPr>
            <a:r>
              <a:rPr lang="de-DE" sz="1000" b="0" i="0" u="none" strike="noStrike" cap="none">
                <a:solidFill>
                  <a:schemeClr val="dk1"/>
                </a:solidFill>
                <a:latin typeface="Arial"/>
                <a:ea typeface="Arial"/>
                <a:cs typeface="Arial"/>
                <a:sym typeface="Arial"/>
              </a:rPr>
              <a:t>Die Seitenanzeige „1 von X“ ist nicht standardmäßig in Powerpoint verfügbar; daher benötigen Sie dazu ein Add-In. Das Add-In kann im Vorlagencenter heruntergeladen werden.</a:t>
            </a:r>
          </a:p>
          <a:p>
            <a:pPr marL="0" marR="0" lvl="0" indent="0" algn="l" rtl="0">
              <a:spcBef>
                <a:spcPts val="0"/>
              </a:spcBef>
              <a:spcAft>
                <a:spcPts val="0"/>
              </a:spcAft>
              <a:buClr>
                <a:schemeClr val="dk1"/>
              </a:buClr>
              <a:buFont typeface="Arial"/>
              <a:buNone/>
            </a:pPr>
            <a:endParaRPr sz="1000" b="0" i="0" u="none" strike="noStrike" cap="none">
              <a:solidFill>
                <a:schemeClr val="dk1"/>
              </a:solidFill>
              <a:latin typeface="Arial"/>
              <a:ea typeface="Arial"/>
              <a:cs typeface="Arial"/>
              <a:sym typeface="Arial"/>
            </a:endParaRPr>
          </a:p>
          <a:p>
            <a:pPr marL="0" marR="0" lvl="0" indent="0" algn="l" rtl="0">
              <a:spcBef>
                <a:spcPts val="0"/>
              </a:spcBef>
              <a:spcAft>
                <a:spcPts val="0"/>
              </a:spcAft>
              <a:buClr>
                <a:schemeClr val="dk1"/>
              </a:buClr>
              <a:buSzPct val="25000"/>
              <a:buFont typeface="Arial"/>
              <a:buNone/>
            </a:pPr>
            <a:r>
              <a:rPr lang="de-DE" sz="1000" b="1" i="0" u="none" strike="noStrike" cap="none">
                <a:solidFill>
                  <a:schemeClr val="dk1"/>
                </a:solidFill>
                <a:latin typeface="Arial"/>
                <a:ea typeface="Arial"/>
                <a:cs typeface="Arial"/>
                <a:sym typeface="Arial"/>
              </a:rPr>
              <a:t>Aktivieren</a:t>
            </a:r>
          </a:p>
          <a:p>
            <a:pPr marL="0" marR="0" lvl="0" indent="0" algn="l" rtl="0">
              <a:spcBef>
                <a:spcPts val="0"/>
              </a:spcBef>
              <a:spcAft>
                <a:spcPts val="0"/>
              </a:spcAft>
              <a:buSzPct val="25000"/>
              <a:buNone/>
            </a:pPr>
            <a:r>
              <a:rPr lang="de-DE" sz="1000" b="0" i="0" u="none" strike="noStrike" cap="none">
                <a:solidFill>
                  <a:schemeClr val="dk1"/>
                </a:solidFill>
                <a:latin typeface="Arial"/>
                <a:ea typeface="Arial"/>
                <a:cs typeface="Arial"/>
                <a:sym typeface="Arial"/>
              </a:rPr>
              <a:t>Nach dem Öffnen der Vorlage, klicken Sie mit einem Doppelklick auf die Datei „RWTH-Addin-Seitenzahlen“, um das Add-In zu aktivieren. Nach dem Schließen von Powerpoint deaktiviert es sich automatisch wieder.</a:t>
            </a:r>
          </a:p>
          <a:p>
            <a:pPr marL="0" marR="0" lvl="0" indent="0" algn="l" rtl="0">
              <a:spcBef>
                <a:spcPts val="0"/>
              </a:spcBef>
              <a:spcAft>
                <a:spcPts val="0"/>
              </a:spcAft>
              <a:buNone/>
            </a:pPr>
            <a:endParaRPr sz="1000">
              <a:solidFill>
                <a:schemeClr val="dk1"/>
              </a:solidFill>
              <a:latin typeface="Arial"/>
              <a:ea typeface="Arial"/>
              <a:cs typeface="Arial"/>
              <a:sym typeface="Arial"/>
            </a:endParaRPr>
          </a:p>
          <a:p>
            <a:pPr marL="0" marR="0" lvl="0" indent="0" algn="l" rtl="0">
              <a:spcBef>
                <a:spcPts val="0"/>
              </a:spcBef>
              <a:spcAft>
                <a:spcPts val="0"/>
              </a:spcAft>
              <a:buSzPct val="25000"/>
              <a:buNone/>
            </a:pPr>
            <a:r>
              <a:rPr lang="de-DE" sz="1000" b="1">
                <a:solidFill>
                  <a:schemeClr val="dk1"/>
                </a:solidFill>
                <a:latin typeface="Arial"/>
                <a:ea typeface="Arial"/>
                <a:cs typeface="Arial"/>
                <a:sym typeface="Arial"/>
              </a:rPr>
              <a:t>Erstellen</a:t>
            </a:r>
          </a:p>
          <a:p>
            <a:pPr marL="0" marR="0" lvl="0" indent="0" algn="l" rtl="0">
              <a:spcBef>
                <a:spcPts val="0"/>
              </a:spcBef>
              <a:spcAft>
                <a:spcPts val="0"/>
              </a:spcAft>
              <a:buSzPct val="25000"/>
              <a:buNone/>
            </a:pPr>
            <a:r>
              <a:rPr lang="de-DE" sz="1000">
                <a:solidFill>
                  <a:schemeClr val="dk1"/>
                </a:solidFill>
                <a:latin typeface="Arial"/>
                <a:ea typeface="Arial"/>
                <a:cs typeface="Arial"/>
                <a:sym typeface="Arial"/>
              </a:rPr>
              <a:t>Gehen Sie in der Symbolleiste auf den Tab „RWTH AddIn“ und klicken Sie den Button. Nun stellen sich die Seitenzahlen automatisch ein. Falls Sie nachträglich noch Folien hinzufügen oder löschen, klicken Sie einfach erneut auf den Button, um die Seitenzahlen zu aktualisieren. </a:t>
            </a:r>
          </a:p>
          <a:p>
            <a:pPr marL="0" marR="0" lvl="0" indent="0" algn="l" rtl="0">
              <a:spcBef>
                <a:spcPts val="0"/>
              </a:spcBef>
              <a:spcAft>
                <a:spcPts val="0"/>
              </a:spcAft>
              <a:buNone/>
            </a:pPr>
            <a:endParaRPr sz="1000">
              <a:solidFill>
                <a:schemeClr val="dk1"/>
              </a:solidFill>
              <a:latin typeface="Arial"/>
              <a:ea typeface="Arial"/>
              <a:cs typeface="Arial"/>
              <a:sym typeface="Arial"/>
            </a:endParaRPr>
          </a:p>
        </p:txBody>
      </p:sp>
      <p:sp>
        <p:nvSpPr>
          <p:cNvPr id="33" name="Shape 33"/>
          <p:cNvSpPr txBox="1"/>
          <p:nvPr/>
        </p:nvSpPr>
        <p:spPr>
          <a:xfrm>
            <a:off x="9231085" y="506412"/>
            <a:ext cx="2067422" cy="5170645"/>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a:solidFill>
                  <a:schemeClr val="dk1"/>
                </a:solidFill>
                <a:latin typeface="Arial"/>
                <a:ea typeface="Arial"/>
                <a:cs typeface="Arial"/>
                <a:sym typeface="Arial"/>
              </a:rPr>
              <a:t>Add-In installieren </a:t>
            </a:r>
          </a:p>
          <a:p>
            <a:pPr marL="0" marR="0" lvl="0" indent="0" algn="l" rtl="0">
              <a:spcBef>
                <a:spcPts val="0"/>
              </a:spcBef>
              <a:spcAft>
                <a:spcPts val="0"/>
              </a:spcAft>
              <a:buSzPct val="25000"/>
              <a:buNone/>
            </a:pPr>
            <a:r>
              <a:rPr lang="de-DE" sz="1000">
                <a:solidFill>
                  <a:schemeClr val="dk1"/>
                </a:solidFill>
                <a:latin typeface="Arial"/>
                <a:ea typeface="Arial"/>
                <a:cs typeface="Arial"/>
                <a:sym typeface="Arial"/>
              </a:rPr>
              <a:t>Wenn Sie das Add-In dauerhaft installieren möchten, damit Sie es nicht immer anklicken müssen, gehen Sie wie folgt vor:</a:t>
            </a:r>
          </a:p>
          <a:p>
            <a:pPr marL="0" marR="0" lvl="0" indent="0" algn="l" rtl="0">
              <a:spcBef>
                <a:spcPts val="0"/>
              </a:spcBef>
              <a:spcAft>
                <a:spcPts val="0"/>
              </a:spcAft>
              <a:buSzPct val="25000"/>
              <a:buNone/>
            </a:pPr>
            <a:r>
              <a:rPr lang="de-DE" sz="1000">
                <a:solidFill>
                  <a:schemeClr val="dk1"/>
                </a:solidFill>
                <a:latin typeface="Arial"/>
                <a:ea typeface="Arial"/>
                <a:cs typeface="Arial"/>
                <a:sym typeface="Arial"/>
              </a:rPr>
              <a:t> </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b="1">
                <a:solidFill>
                  <a:schemeClr val="dk1"/>
                </a:solidFill>
                <a:latin typeface="Arial"/>
                <a:ea typeface="Arial"/>
                <a:cs typeface="Arial"/>
                <a:sym typeface="Arial"/>
              </a:rPr>
              <a:t>Schaltfläche Office</a:t>
            </a:r>
            <a:r>
              <a:rPr lang="de-DE" sz="1000">
                <a:solidFill>
                  <a:schemeClr val="dk1"/>
                </a:solidFill>
                <a:latin typeface="Arial"/>
                <a:ea typeface="Arial"/>
                <a:cs typeface="Arial"/>
                <a:sym typeface="Arial"/>
              </a:rPr>
              <a:t> (für </a:t>
            </a:r>
            <a:r>
              <a:rPr lang="de-DE" sz="1000" b="0">
                <a:solidFill>
                  <a:schemeClr val="dk1"/>
                </a:solidFill>
                <a:latin typeface="Arial"/>
                <a:ea typeface="Arial"/>
                <a:cs typeface="Arial"/>
                <a:sym typeface="Arial"/>
              </a:rPr>
              <a:t>Office 2007-2010</a:t>
            </a:r>
            <a:r>
              <a:rPr lang="de-DE" sz="1000">
                <a:solidFill>
                  <a:schemeClr val="dk1"/>
                </a:solidFill>
                <a:latin typeface="Arial"/>
                <a:ea typeface="Arial"/>
                <a:cs typeface="Arial"/>
                <a:sym typeface="Arial"/>
              </a:rPr>
              <a:t>, runder Button oben links) bzw. auf </a:t>
            </a:r>
            <a:r>
              <a:rPr lang="de-DE" sz="1000" b="1">
                <a:solidFill>
                  <a:schemeClr val="dk1"/>
                </a:solidFill>
                <a:latin typeface="Arial"/>
                <a:ea typeface="Arial"/>
                <a:cs typeface="Arial"/>
                <a:sym typeface="Arial"/>
              </a:rPr>
              <a:t>Datei</a:t>
            </a:r>
            <a:r>
              <a:rPr lang="de-DE" sz="1000">
                <a:solidFill>
                  <a:schemeClr val="dk1"/>
                </a:solidFill>
                <a:latin typeface="Arial"/>
                <a:ea typeface="Arial"/>
                <a:cs typeface="Arial"/>
                <a:sym typeface="Arial"/>
              </a:rPr>
              <a:t> (</a:t>
            </a:r>
            <a:r>
              <a:rPr lang="de-DE" sz="1000" b="0">
                <a:solidFill>
                  <a:schemeClr val="dk1"/>
                </a:solidFill>
                <a:latin typeface="Arial"/>
                <a:ea typeface="Arial"/>
                <a:cs typeface="Arial"/>
                <a:sym typeface="Arial"/>
              </a:rPr>
              <a:t>Office 2013) </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a:solidFill>
                  <a:schemeClr val="dk1"/>
                </a:solidFill>
                <a:latin typeface="Arial"/>
                <a:ea typeface="Arial"/>
                <a:cs typeface="Arial"/>
                <a:sym typeface="Arial"/>
              </a:rPr>
              <a:t>„</a:t>
            </a:r>
            <a:r>
              <a:rPr lang="de-DE" sz="1000" b="1">
                <a:solidFill>
                  <a:schemeClr val="dk1"/>
                </a:solidFill>
                <a:latin typeface="Arial"/>
                <a:ea typeface="Arial"/>
                <a:cs typeface="Arial"/>
                <a:sym typeface="Arial"/>
              </a:rPr>
              <a:t>PowerPoint-Optionen</a:t>
            </a:r>
            <a:r>
              <a:rPr lang="de-DE" sz="1000">
                <a:solidFill>
                  <a:schemeClr val="dk1"/>
                </a:solidFill>
                <a:latin typeface="Arial"/>
                <a:ea typeface="Arial"/>
                <a:cs typeface="Arial"/>
                <a:sym typeface="Arial"/>
              </a:rPr>
              <a:t>“ (für </a:t>
            </a:r>
            <a:r>
              <a:rPr lang="de-DE" sz="1000" b="0">
                <a:solidFill>
                  <a:schemeClr val="dk1"/>
                </a:solidFill>
                <a:latin typeface="Arial"/>
                <a:ea typeface="Arial"/>
                <a:cs typeface="Arial"/>
                <a:sym typeface="Arial"/>
              </a:rPr>
              <a:t>Office 2007-2010</a:t>
            </a:r>
            <a:r>
              <a:rPr lang="de-DE" sz="1000">
                <a:solidFill>
                  <a:schemeClr val="dk1"/>
                </a:solidFill>
                <a:latin typeface="Arial"/>
                <a:ea typeface="Arial"/>
                <a:cs typeface="Arial"/>
                <a:sym typeface="Arial"/>
              </a:rPr>
              <a:t>, unten rechts) bzw. </a:t>
            </a:r>
            <a:r>
              <a:rPr lang="de-DE" sz="1000" b="1">
                <a:solidFill>
                  <a:schemeClr val="dk1"/>
                </a:solidFill>
                <a:latin typeface="Arial"/>
                <a:ea typeface="Arial"/>
                <a:cs typeface="Arial"/>
                <a:sym typeface="Arial"/>
              </a:rPr>
              <a:t>Optionen</a:t>
            </a:r>
            <a:r>
              <a:rPr lang="de-DE" sz="1000" b="0">
                <a:solidFill>
                  <a:schemeClr val="dk1"/>
                </a:solidFill>
                <a:latin typeface="Arial"/>
                <a:ea typeface="Arial"/>
                <a:cs typeface="Arial"/>
                <a:sym typeface="Arial"/>
              </a:rPr>
              <a:t> (Office 2013) </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b="1">
                <a:solidFill>
                  <a:schemeClr val="dk1"/>
                </a:solidFill>
                <a:latin typeface="Arial"/>
                <a:ea typeface="Arial"/>
                <a:cs typeface="Arial"/>
                <a:sym typeface="Arial"/>
              </a:rPr>
              <a:t>Add-Ins</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a:solidFill>
                  <a:schemeClr val="dk1"/>
                </a:solidFill>
                <a:latin typeface="Arial"/>
                <a:ea typeface="Arial"/>
                <a:cs typeface="Arial"/>
                <a:sym typeface="Arial"/>
              </a:rPr>
              <a:t>wählen Sie ganz unten bei </a:t>
            </a:r>
            <a:r>
              <a:rPr lang="de-DE" sz="1000" b="1">
                <a:solidFill>
                  <a:schemeClr val="dk1"/>
                </a:solidFill>
                <a:latin typeface="Arial"/>
                <a:ea typeface="Arial"/>
                <a:cs typeface="Arial"/>
                <a:sym typeface="Arial"/>
              </a:rPr>
              <a:t>Verwalten:</a:t>
            </a:r>
            <a:r>
              <a:rPr lang="de-DE" sz="1000">
                <a:solidFill>
                  <a:schemeClr val="dk1"/>
                </a:solidFill>
                <a:latin typeface="Arial"/>
                <a:ea typeface="Arial"/>
                <a:cs typeface="Arial"/>
                <a:sym typeface="Arial"/>
              </a:rPr>
              <a:t> den Punkt </a:t>
            </a:r>
            <a:r>
              <a:rPr lang="de-DE" sz="1000" b="1">
                <a:solidFill>
                  <a:schemeClr val="dk1"/>
                </a:solidFill>
                <a:latin typeface="Arial"/>
                <a:ea typeface="Arial"/>
                <a:cs typeface="Arial"/>
                <a:sym typeface="Arial"/>
              </a:rPr>
              <a:t>PowerPoint-Add Ins</a:t>
            </a:r>
            <a:r>
              <a:rPr lang="de-DE" sz="1000">
                <a:solidFill>
                  <a:schemeClr val="dk1"/>
                </a:solidFill>
                <a:latin typeface="Arial"/>
                <a:ea typeface="Arial"/>
                <a:cs typeface="Arial"/>
                <a:sym typeface="Arial"/>
              </a:rPr>
              <a:t> und klicken Sie </a:t>
            </a:r>
            <a:r>
              <a:rPr lang="de-DE" sz="1000" b="1">
                <a:solidFill>
                  <a:schemeClr val="dk1"/>
                </a:solidFill>
                <a:latin typeface="Arial"/>
                <a:ea typeface="Arial"/>
                <a:cs typeface="Arial"/>
                <a:sym typeface="Arial"/>
              </a:rPr>
              <a:t>Gehe zu…</a:t>
            </a:r>
            <a:r>
              <a:rPr lang="de-DE" sz="1000">
                <a:solidFill>
                  <a:schemeClr val="dk1"/>
                </a:solidFill>
                <a:latin typeface="Arial"/>
                <a:ea typeface="Arial"/>
                <a:cs typeface="Arial"/>
                <a:sym typeface="Arial"/>
              </a:rPr>
              <a:t>.</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a:solidFill>
                  <a:schemeClr val="dk1"/>
                </a:solidFill>
                <a:latin typeface="Arial"/>
                <a:ea typeface="Arial"/>
                <a:cs typeface="Arial"/>
                <a:sym typeface="Arial"/>
              </a:rPr>
              <a:t>Sollte das RWTH Add In angezeigt werden, entfernen Sie es! Anders ist eine dauerhafte Installierung nicht möglich.</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a:solidFill>
                  <a:schemeClr val="dk1"/>
                </a:solidFill>
                <a:latin typeface="Arial"/>
                <a:ea typeface="Arial"/>
                <a:cs typeface="Arial"/>
                <a:sym typeface="Arial"/>
              </a:rPr>
              <a:t>Klicken Sie auf </a:t>
            </a:r>
            <a:r>
              <a:rPr lang="de-DE" sz="1000" b="1">
                <a:solidFill>
                  <a:schemeClr val="dk1"/>
                </a:solidFill>
                <a:latin typeface="Arial"/>
                <a:ea typeface="Arial"/>
                <a:cs typeface="Arial"/>
                <a:sym typeface="Arial"/>
              </a:rPr>
              <a:t>Neu Hinzufügen…</a:t>
            </a:r>
            <a:r>
              <a:rPr lang="de-DE" sz="1000" b="0">
                <a:solidFill>
                  <a:schemeClr val="dk1"/>
                </a:solidFill>
                <a:latin typeface="Arial"/>
                <a:ea typeface="Arial"/>
                <a:cs typeface="Arial"/>
                <a:sym typeface="Arial"/>
              </a:rPr>
              <a:t>, suchen Sie das Add-In auf ihrem PC raus und klicken Sie auf </a:t>
            </a:r>
            <a:r>
              <a:rPr lang="de-DE" sz="1000" b="1">
                <a:solidFill>
                  <a:schemeClr val="dk1"/>
                </a:solidFill>
                <a:latin typeface="Arial"/>
                <a:ea typeface="Arial"/>
                <a:cs typeface="Arial"/>
                <a:sym typeface="Arial"/>
              </a:rPr>
              <a:t>OK</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b="0">
                <a:solidFill>
                  <a:schemeClr val="dk1"/>
                </a:solidFill>
                <a:latin typeface="Arial"/>
                <a:ea typeface="Arial"/>
                <a:cs typeface="Arial"/>
                <a:sym typeface="Arial"/>
              </a:rPr>
              <a:t>Mit </a:t>
            </a:r>
            <a:r>
              <a:rPr lang="de-DE" sz="1000" b="1">
                <a:solidFill>
                  <a:schemeClr val="dk1"/>
                </a:solidFill>
                <a:latin typeface="Arial"/>
                <a:ea typeface="Arial"/>
                <a:cs typeface="Arial"/>
                <a:sym typeface="Arial"/>
              </a:rPr>
              <a:t>Schließen </a:t>
            </a:r>
            <a:r>
              <a:rPr lang="de-DE" sz="1000" b="0">
                <a:solidFill>
                  <a:schemeClr val="dk1"/>
                </a:solidFill>
                <a:latin typeface="Arial"/>
                <a:ea typeface="Arial"/>
                <a:cs typeface="Arial"/>
                <a:sym typeface="Arial"/>
              </a:rPr>
              <a:t>wird das Add-In dauerhaft gespeichert. Sie können es danach jederzeit wieder entfernen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el_1/3 Farbe">
    <p:spTree>
      <p:nvGrpSpPr>
        <p:cNvPr id="1" name="Shape 34"/>
        <p:cNvGrpSpPr/>
        <p:nvPr/>
      </p:nvGrpSpPr>
      <p:grpSpPr>
        <a:xfrm>
          <a:off x="0" y="0"/>
          <a:ext cx="0" cy="0"/>
          <a:chOff x="0" y="0"/>
          <a:chExt cx="0" cy="0"/>
        </a:xfrm>
      </p:grpSpPr>
      <p:sp>
        <p:nvSpPr>
          <p:cNvPr id="35" name="Shape 35"/>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a:solidFill>
                  <a:srgbClr val="3E545F"/>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p:nvPr/>
        </p:nvSpPr>
        <p:spPr>
          <a:xfrm>
            <a:off x="0" y="0"/>
            <a:ext cx="9144000" cy="2312987"/>
          </a:xfrm>
          <a:prstGeom prst="rect">
            <a:avLst/>
          </a:prstGeom>
          <a:solidFill>
            <a:srgbClr val="009FE3"/>
          </a:solidFill>
          <a:ln>
            <a:noFill/>
          </a:ln>
        </p:spPr>
        <p:txBody>
          <a:bodyPr lIns="288000" tIns="0" rIns="288000" bIns="0" anchor="ctr" anchorCtr="0">
            <a:noAutofit/>
          </a:bodyPr>
          <a:lstStyle/>
          <a:p>
            <a:pPr marL="0" marR="0" lvl="0" indent="0" algn="ctr" rtl="0">
              <a:spcBef>
                <a:spcPts val="0"/>
              </a:spcBef>
              <a:spcAft>
                <a:spcPts val="0"/>
              </a:spcAft>
              <a:buNone/>
            </a:pPr>
            <a:endParaRPr sz="1800">
              <a:solidFill>
                <a:srgbClr val="3E545F"/>
              </a:solidFill>
              <a:latin typeface="Arial"/>
              <a:ea typeface="Arial"/>
              <a:cs typeface="Arial"/>
              <a:sym typeface="Arial"/>
            </a:endParaRPr>
          </a:p>
        </p:txBody>
      </p:sp>
      <p:sp>
        <p:nvSpPr>
          <p:cNvPr id="37" name="Shape 37"/>
          <p:cNvSpPr txBox="1">
            <a:spLocks noGrp="1"/>
          </p:cNvSpPr>
          <p:nvPr>
            <p:ph type="ctrTitle"/>
          </p:nvPr>
        </p:nvSpPr>
        <p:spPr>
          <a:xfrm>
            <a:off x="288000" y="2487600"/>
            <a:ext cx="8567999" cy="540000"/>
          </a:xfrm>
          <a:prstGeom prst="rect">
            <a:avLst/>
          </a:prstGeom>
          <a:noFill/>
          <a:ln>
            <a:noFill/>
          </a:ln>
        </p:spPr>
        <p:txBody>
          <a:bodyPr lIns="91425" tIns="91425" rIns="91425" bIns="91425" anchor="t" anchorCtr="0"/>
          <a:lstStyle>
            <a:lvl1pPr marL="0" marR="0" lvl="0" indent="0" algn="l" rtl="0">
              <a:lnSpc>
                <a:spcPct val="90000"/>
              </a:lnSpc>
              <a:spcBef>
                <a:spcPts val="0"/>
              </a:spcBef>
              <a:spcAft>
                <a:spcPts val="0"/>
              </a:spcAft>
              <a:buNone/>
              <a:defRPr sz="3200" b="1" i="0" u="none" strike="noStrike" cap="none">
                <a:solidFill>
                  <a:srgbClr val="3E545F"/>
                </a:solidFill>
                <a:latin typeface="Arial"/>
                <a:ea typeface="Arial"/>
                <a:cs typeface="Arial"/>
                <a:sym typeface="Arial"/>
              </a:defRPr>
            </a:lvl1pPr>
            <a:lvl2pPr marL="0" marR="0" lvl="1"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2pPr>
            <a:lvl3pPr marL="0" marR="0" lvl="2"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3pPr>
            <a:lvl4pPr marL="0" marR="0" lvl="3"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4pPr>
            <a:lvl5pPr marL="0" marR="0" lvl="4"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5pPr>
            <a:lvl6pPr marL="457200" marR="0" lvl="5"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6pPr>
            <a:lvl7pPr marL="914400" marR="0" lvl="6"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7pPr>
            <a:lvl8pPr marL="1371600" marR="0" lvl="7"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8pPr>
            <a:lvl9pPr marL="1828800" marR="0" lvl="8"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9pPr>
          </a:lstStyle>
          <a:p>
            <a:endParaRPr/>
          </a:p>
        </p:txBody>
      </p:sp>
      <p:sp>
        <p:nvSpPr>
          <p:cNvPr id="38" name="Shape 38"/>
          <p:cNvSpPr txBox="1">
            <a:spLocks noGrp="1"/>
          </p:cNvSpPr>
          <p:nvPr>
            <p:ph type="subTitle" idx="1"/>
          </p:nvPr>
        </p:nvSpPr>
        <p:spPr>
          <a:xfrm>
            <a:off x="288000" y="2980800"/>
            <a:ext cx="8567999" cy="1655761"/>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2000" b="0" i="0" u="none" strike="noStrike" cap="none">
                <a:solidFill>
                  <a:srgbClr val="3E545F"/>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Noto Sans Symbols"/>
              <a:buNone/>
              <a:defRPr sz="2000" b="0" i="0" u="none" strike="noStrike" cap="none">
                <a:solidFill>
                  <a:schemeClr val="dk1"/>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39" name="Shape 39"/>
          <p:cNvSpPr txBox="1"/>
          <p:nvPr/>
        </p:nvSpPr>
        <p:spPr>
          <a:xfrm>
            <a:off x="-1755322" y="652189"/>
            <a:ext cx="1641475" cy="6205809"/>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a:solidFill>
                  <a:srgbClr val="3E545F"/>
                </a:solidFill>
                <a:latin typeface="Arial"/>
                <a:ea typeface="Arial"/>
                <a:cs typeface="Arial"/>
                <a:sym typeface="Arial"/>
              </a:rPr>
              <a:t>Logo in neuer Logosystematik einfügen:</a:t>
            </a:r>
          </a:p>
          <a:p>
            <a:pPr marL="171450" marR="0" lvl="0" indent="-171450" algn="l" rtl="0">
              <a:spcBef>
                <a:spcPts val="0"/>
              </a:spcBef>
              <a:spcAft>
                <a:spcPts val="0"/>
              </a:spcAft>
              <a:buClr>
                <a:srgbClr val="3E545F"/>
              </a:buClr>
              <a:buSzPct val="100000"/>
              <a:buFont typeface="Arial"/>
              <a:buChar char="-"/>
            </a:pPr>
            <a:r>
              <a:rPr lang="de-DE" sz="1000">
                <a:solidFill>
                  <a:srgbClr val="3E545F"/>
                </a:solidFill>
                <a:latin typeface="Arial"/>
                <a:ea typeface="Arial"/>
                <a:cs typeface="Arial"/>
                <a:sym typeface="Arial"/>
              </a:rPr>
              <a:t>Zum Anpassen der Fußzeile unt</a:t>
            </a:r>
            <a:r>
              <a:rPr lang="de-DE" sz="1000" b="0">
                <a:solidFill>
                  <a:srgbClr val="3E545F"/>
                </a:solidFill>
                <a:latin typeface="Arial"/>
                <a:ea typeface="Arial"/>
                <a:cs typeface="Arial"/>
                <a:sym typeface="Arial"/>
              </a:rPr>
              <a:t>er Karteireiter Ansicht &gt; auf Folienmaster klicken. Links in der Übersicht auf die oberste Folie scrollen und dort in die Fußzeile klicken. Das Beispiellogo kann nun entfernt werden. </a:t>
            </a:r>
          </a:p>
          <a:p>
            <a:pPr marL="171450" marR="0" lvl="0" indent="-171450" algn="l" rtl="0">
              <a:spcBef>
                <a:spcPts val="0"/>
              </a:spcBef>
              <a:spcAft>
                <a:spcPts val="0"/>
              </a:spcAft>
              <a:buClr>
                <a:srgbClr val="3E545F"/>
              </a:buClr>
              <a:buSzPct val="100000"/>
              <a:buFont typeface="Arial"/>
              <a:buChar char="-"/>
            </a:pPr>
            <a:r>
              <a:rPr lang="de-DE" sz="1000">
                <a:solidFill>
                  <a:srgbClr val="3E545F"/>
                </a:solidFill>
                <a:latin typeface="Arial"/>
                <a:ea typeface="Arial"/>
                <a:cs typeface="Arial"/>
                <a:sym typeface="Arial"/>
              </a:rPr>
              <a:t>Einfügen über Karteireiter Einfügen &gt; Grafik</a:t>
            </a:r>
          </a:p>
          <a:p>
            <a:pPr marL="171450" marR="0" lvl="0" indent="-171450" algn="l" rtl="0">
              <a:spcBef>
                <a:spcPts val="0"/>
              </a:spcBef>
              <a:spcAft>
                <a:spcPts val="0"/>
              </a:spcAft>
              <a:buClr>
                <a:srgbClr val="3E545F"/>
              </a:buClr>
              <a:buSzPct val="100000"/>
              <a:buFont typeface="Arial"/>
              <a:buChar char="-"/>
            </a:pPr>
            <a:r>
              <a:rPr lang="de-DE" sz="1000">
                <a:solidFill>
                  <a:srgbClr val="3E545F"/>
                </a:solidFill>
                <a:latin typeface="Arial"/>
                <a:ea typeface="Arial"/>
                <a:cs typeface="Arial"/>
                <a:sym typeface="Arial"/>
              </a:rPr>
              <a:t>Logo auswählen (PNG in RGB) </a:t>
            </a:r>
          </a:p>
          <a:p>
            <a:pPr marL="171450" marR="0" lvl="0" indent="-171450" algn="l" rtl="0">
              <a:spcBef>
                <a:spcPts val="0"/>
              </a:spcBef>
              <a:spcAft>
                <a:spcPts val="0"/>
              </a:spcAft>
              <a:buClr>
                <a:srgbClr val="3E545F"/>
              </a:buClr>
              <a:buSzPct val="100000"/>
              <a:buFont typeface="Arial"/>
              <a:buChar char="-"/>
            </a:pPr>
            <a:r>
              <a:rPr lang="de-DE" sz="1000">
                <a:solidFill>
                  <a:srgbClr val="3E545F"/>
                </a:solidFill>
                <a:latin typeface="Arial"/>
                <a:ea typeface="Arial"/>
                <a:cs typeface="Arial"/>
                <a:sym typeface="Arial"/>
              </a:rPr>
              <a:t>Skalieren: Doppelklick auf Logo &gt; unter Schriftgrad (rechts im Kopf) Höhe 2,26 cm  einstellen (Breite variiert je nach     </a:t>
            </a:r>
          </a:p>
          <a:p>
            <a:pPr marL="0" marR="0" lvl="0" indent="0" algn="l" rtl="0">
              <a:spcBef>
                <a:spcPts val="0"/>
              </a:spcBef>
              <a:spcAft>
                <a:spcPts val="0"/>
              </a:spcAft>
              <a:buClr>
                <a:srgbClr val="3E545F"/>
              </a:buClr>
              <a:buSzPct val="25000"/>
              <a:buFont typeface="Arial"/>
              <a:buNone/>
            </a:pPr>
            <a:r>
              <a:rPr lang="de-DE" sz="1000">
                <a:solidFill>
                  <a:srgbClr val="3E545F"/>
                </a:solidFill>
                <a:latin typeface="Arial"/>
                <a:ea typeface="Arial"/>
                <a:cs typeface="Arial"/>
                <a:sym typeface="Arial"/>
              </a:rPr>
              <a:t>     Schutzraum)</a:t>
            </a:r>
          </a:p>
          <a:p>
            <a:pPr marL="171450" marR="0" lvl="0" indent="-171450" algn="l" rtl="0">
              <a:spcBef>
                <a:spcPts val="0"/>
              </a:spcBef>
              <a:spcAft>
                <a:spcPts val="0"/>
              </a:spcAft>
              <a:buClr>
                <a:srgbClr val="3E545F"/>
              </a:buClr>
              <a:buSzPct val="100000"/>
              <a:buFont typeface="Arial"/>
              <a:buChar char="-"/>
            </a:pPr>
            <a:r>
              <a:rPr lang="de-DE" sz="1000">
                <a:solidFill>
                  <a:srgbClr val="3E545F"/>
                </a:solidFill>
                <a:latin typeface="Arial"/>
                <a:ea typeface="Arial"/>
                <a:cs typeface="Arial"/>
                <a:sym typeface="Arial"/>
              </a:rPr>
              <a:t>mit Schutzraum am rechten untern Rand platzieren</a:t>
            </a:r>
          </a:p>
          <a:p>
            <a:pPr marL="171450" marR="0" lvl="0" indent="-171450" algn="l" rtl="0">
              <a:spcBef>
                <a:spcPts val="0"/>
              </a:spcBef>
              <a:spcAft>
                <a:spcPts val="0"/>
              </a:spcAft>
              <a:buClr>
                <a:srgbClr val="3E545F"/>
              </a:buClr>
              <a:buSzPct val="100000"/>
              <a:buFont typeface="Arial"/>
              <a:buChar char="-"/>
            </a:pPr>
            <a:r>
              <a:rPr lang="de-DE" sz="1000">
                <a:solidFill>
                  <a:srgbClr val="3E545F"/>
                </a:solidFill>
                <a:latin typeface="Arial"/>
                <a:ea typeface="Arial"/>
                <a:cs typeface="Arial"/>
                <a:sym typeface="Arial"/>
              </a:rPr>
              <a:t>Masteransicht schließen. Das Logo ist nun auf allen  Inhalts-Folien getauscht.</a:t>
            </a:r>
          </a:p>
          <a:p>
            <a:pPr marL="171450" marR="0" lvl="0" indent="-171450" algn="l" rtl="0">
              <a:spcBef>
                <a:spcPts val="0"/>
              </a:spcBef>
              <a:spcAft>
                <a:spcPts val="0"/>
              </a:spcAft>
              <a:buClr>
                <a:srgbClr val="3E545F"/>
              </a:buClr>
              <a:buSzPct val="100000"/>
              <a:buFont typeface="Arial"/>
              <a:buChar char="-"/>
            </a:pPr>
            <a:r>
              <a:rPr lang="de-DE" sz="1000">
                <a:solidFill>
                  <a:srgbClr val="3E545F"/>
                </a:solidFill>
                <a:latin typeface="Arial"/>
                <a:ea typeface="Arial"/>
                <a:cs typeface="Arial"/>
                <a:sym typeface="Arial"/>
              </a:rPr>
              <a:t>Zum Tauschen der Logos in Titel- und Abschlussfolie die jeweilige Masterfolie links anklicken und dort ebenso verfahren. </a:t>
            </a:r>
          </a:p>
        </p:txBody>
      </p:sp>
      <p:pic>
        <p:nvPicPr>
          <p:cNvPr id="40" name="Shape 40"/>
          <p:cNvPicPr preferRelativeResize="0"/>
          <p:nvPr/>
        </p:nvPicPr>
        <p:blipFill rotWithShape="1">
          <a:blip r:embed="rId2">
            <a:alphaModFix/>
          </a:blip>
          <a:srcRect/>
          <a:stretch/>
        </p:blipFill>
        <p:spPr>
          <a:xfrm>
            <a:off x="7242371" y="6116617"/>
            <a:ext cx="1408013" cy="619163"/>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el_2/3 Foto">
    <p:spTree>
      <p:nvGrpSpPr>
        <p:cNvPr id="1" name="Shape 41"/>
        <p:cNvGrpSpPr/>
        <p:nvPr/>
      </p:nvGrpSpPr>
      <p:grpSpPr>
        <a:xfrm>
          <a:off x="0" y="0"/>
          <a:ext cx="0" cy="0"/>
          <a:chOff x="0" y="0"/>
          <a:chExt cx="0" cy="0"/>
        </a:xfrm>
      </p:grpSpPr>
      <p:sp>
        <p:nvSpPr>
          <p:cNvPr id="42" name="Shape 42"/>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a:solidFill>
                  <a:schemeClr val="dk2"/>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ctrTitle"/>
          </p:nvPr>
        </p:nvSpPr>
        <p:spPr>
          <a:xfrm>
            <a:off x="288000" y="4364362"/>
            <a:ext cx="8567999" cy="540000"/>
          </a:xfrm>
          <a:prstGeom prst="rect">
            <a:avLst/>
          </a:prstGeom>
          <a:noFill/>
          <a:ln>
            <a:noFill/>
          </a:ln>
        </p:spPr>
        <p:txBody>
          <a:bodyPr lIns="91425" tIns="91425" rIns="91425" bIns="91425" anchor="t" anchorCtr="0"/>
          <a:lstStyle>
            <a:lvl1pPr marL="0" marR="0" lvl="0" indent="0" algn="l" rtl="0">
              <a:lnSpc>
                <a:spcPct val="90000"/>
              </a:lnSpc>
              <a:spcBef>
                <a:spcPts val="0"/>
              </a:spcBef>
              <a:spcAft>
                <a:spcPts val="0"/>
              </a:spcAft>
              <a:buNone/>
              <a:defRPr sz="3200" b="1" i="0" u="none" strike="noStrike" cap="none">
                <a:solidFill>
                  <a:srgbClr val="3E545F"/>
                </a:solidFill>
                <a:latin typeface="Arial"/>
                <a:ea typeface="Arial"/>
                <a:cs typeface="Arial"/>
                <a:sym typeface="Arial"/>
              </a:defRPr>
            </a:lvl1pPr>
            <a:lvl2pPr marL="0" marR="0" lvl="1"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2pPr>
            <a:lvl3pPr marL="0" marR="0" lvl="2"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3pPr>
            <a:lvl4pPr marL="0" marR="0" lvl="3"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4pPr>
            <a:lvl5pPr marL="0" marR="0" lvl="4"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5pPr>
            <a:lvl6pPr marL="457200" marR="0" lvl="5"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6pPr>
            <a:lvl7pPr marL="914400" marR="0" lvl="6"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7pPr>
            <a:lvl8pPr marL="1371600" marR="0" lvl="7"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8pPr>
            <a:lvl9pPr marL="1828800" marR="0" lvl="8"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ubTitle" idx="1"/>
          </p:nvPr>
        </p:nvSpPr>
        <p:spPr>
          <a:xfrm>
            <a:off x="288000" y="5125767"/>
            <a:ext cx="8567999" cy="812813"/>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2000" b="0" i="0" u="none" strike="noStrike" cap="none">
                <a:solidFill>
                  <a:schemeClr val="dk1"/>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Noto Sans Symbols"/>
              <a:buNone/>
              <a:defRPr sz="2000" b="0" i="0" u="none" strike="noStrike" cap="none">
                <a:solidFill>
                  <a:schemeClr val="dk1"/>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5" name="Shape 45"/>
          <p:cNvSpPr txBox="1"/>
          <p:nvPr/>
        </p:nvSpPr>
        <p:spPr>
          <a:xfrm>
            <a:off x="9258071" y="540456"/>
            <a:ext cx="1641475" cy="1169986"/>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a:solidFill>
                  <a:schemeClr val="dk1"/>
                </a:solidFill>
                <a:latin typeface="Arial"/>
                <a:ea typeface="Arial"/>
                <a:cs typeface="Arial"/>
                <a:sym typeface="Arial"/>
              </a:rPr>
              <a:t>Bild zuschneiden unter:</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Format</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Zuschneiden</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Zuschneidewerkzeug horizontal bis zur ersten oder zweiten Linie ziehen</a:t>
            </a:r>
          </a:p>
        </p:txBody>
      </p:sp>
      <p:sp>
        <p:nvSpPr>
          <p:cNvPr id="46" name="Shape 46"/>
          <p:cNvSpPr txBox="1"/>
          <p:nvPr/>
        </p:nvSpPr>
        <p:spPr>
          <a:xfrm>
            <a:off x="-1755322" y="652189"/>
            <a:ext cx="1641475" cy="6205809"/>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a:solidFill>
                  <a:schemeClr val="dk1"/>
                </a:solidFill>
                <a:latin typeface="Arial"/>
                <a:ea typeface="Arial"/>
                <a:cs typeface="Arial"/>
                <a:sym typeface="Arial"/>
              </a:rPr>
              <a:t>Logo in neuer Logosystematik einfügen:</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Zum Anpassen der Fußzeile unt</a:t>
            </a:r>
            <a:r>
              <a:rPr lang="de-DE" sz="1000" b="0">
                <a:solidFill>
                  <a:schemeClr val="dk1"/>
                </a:solidFill>
                <a:latin typeface="Arial"/>
                <a:ea typeface="Arial"/>
                <a:cs typeface="Arial"/>
                <a:sym typeface="Arial"/>
              </a:rPr>
              <a:t>er Karteireiter Ansicht &gt; auf Folienmaster klicken. Links in der Übersicht auf die oberste Folie scrollen und dort in die Fußzeile klicken. Das Beispiellogo kann nun entfernt werden. </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Einfügen über Karteireiter Einfügen &gt; Grafik</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Logo auswählen (PNG in RGB) </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Skalieren: Doppelklick auf Logo &gt; unter Schriftgrad (rechts im Kopf) Höhe 2,26 cm  einstellen (Breite variiert je nach     </a:t>
            </a:r>
          </a:p>
          <a:p>
            <a:pPr marL="0" marR="0" lvl="0" indent="0" algn="l" rtl="0">
              <a:spcBef>
                <a:spcPts val="0"/>
              </a:spcBef>
              <a:spcAft>
                <a:spcPts val="0"/>
              </a:spcAft>
              <a:buClr>
                <a:schemeClr val="dk1"/>
              </a:buClr>
              <a:buSzPct val="25000"/>
              <a:buFont typeface="Arial"/>
              <a:buNone/>
            </a:pPr>
            <a:r>
              <a:rPr lang="de-DE" sz="1000">
                <a:solidFill>
                  <a:schemeClr val="dk1"/>
                </a:solidFill>
                <a:latin typeface="Arial"/>
                <a:ea typeface="Arial"/>
                <a:cs typeface="Arial"/>
                <a:sym typeface="Arial"/>
              </a:rPr>
              <a:t>     Schutzraum)</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mit Schutzraum am rechten untern Rand platzieren</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Masteransicht schließen. Das Logo ist nun auf allen  Inhalts-Folien getauscht.</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Zum Tauschen der Logos in Titel- und Abschlussfolie die jeweilige Masterfolie links anklicken und dort ebenso verfahren. </a:t>
            </a:r>
          </a:p>
        </p:txBody>
      </p:sp>
      <p:pic>
        <p:nvPicPr>
          <p:cNvPr id="47" name="Shape 47"/>
          <p:cNvPicPr preferRelativeResize="0"/>
          <p:nvPr/>
        </p:nvPicPr>
        <p:blipFill rotWithShape="1">
          <a:blip r:embed="rId2">
            <a:alphaModFix/>
          </a:blip>
          <a:srcRect t="22789" b="8536"/>
          <a:stretch/>
        </p:blipFill>
        <p:spPr>
          <a:xfrm>
            <a:off x="112" y="0"/>
            <a:ext cx="9144000" cy="4186326"/>
          </a:xfrm>
          <a:prstGeom prst="rect">
            <a:avLst/>
          </a:prstGeom>
          <a:noFill/>
          <a:ln>
            <a:noFill/>
          </a:ln>
        </p:spPr>
      </p:pic>
      <p:pic>
        <p:nvPicPr>
          <p:cNvPr id="48" name="Shape 48"/>
          <p:cNvPicPr preferRelativeResize="0"/>
          <p:nvPr/>
        </p:nvPicPr>
        <p:blipFill rotWithShape="1">
          <a:blip r:embed="rId3">
            <a:alphaModFix/>
          </a:blip>
          <a:srcRect/>
          <a:stretch/>
        </p:blipFill>
        <p:spPr>
          <a:xfrm>
            <a:off x="7242371" y="6116617"/>
            <a:ext cx="1408013" cy="619163"/>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el_Text">
    <p:spTree>
      <p:nvGrpSpPr>
        <p:cNvPr id="1" name="Shape 49"/>
        <p:cNvGrpSpPr/>
        <p:nvPr/>
      </p:nvGrpSpPr>
      <p:grpSpPr>
        <a:xfrm>
          <a:off x="0" y="0"/>
          <a:ext cx="0" cy="0"/>
          <a:chOff x="0" y="0"/>
          <a:chExt cx="0" cy="0"/>
        </a:xfrm>
      </p:grpSpPr>
      <p:sp>
        <p:nvSpPr>
          <p:cNvPr id="50" name="Shape 50"/>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a:solidFill>
                  <a:schemeClr val="dk2"/>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1" name="Shape 51"/>
          <p:cNvSpPr txBox="1">
            <a:spLocks noGrp="1"/>
          </p:cNvSpPr>
          <p:nvPr>
            <p:ph type="ctrTitle"/>
          </p:nvPr>
        </p:nvSpPr>
        <p:spPr>
          <a:xfrm>
            <a:off x="288000" y="2487600"/>
            <a:ext cx="8567999" cy="540000"/>
          </a:xfrm>
          <a:prstGeom prst="rect">
            <a:avLst/>
          </a:prstGeom>
          <a:noFill/>
          <a:ln>
            <a:noFill/>
          </a:ln>
        </p:spPr>
        <p:txBody>
          <a:bodyPr lIns="91425" tIns="91425" rIns="91425" bIns="91425" anchor="t" anchorCtr="0"/>
          <a:lstStyle>
            <a:lvl1pPr marL="0" marR="0" lvl="0" indent="0" algn="l" rtl="0">
              <a:lnSpc>
                <a:spcPct val="90000"/>
              </a:lnSpc>
              <a:spcBef>
                <a:spcPts val="0"/>
              </a:spcBef>
              <a:spcAft>
                <a:spcPts val="0"/>
              </a:spcAft>
              <a:buNone/>
              <a:defRPr sz="3200" b="1" i="0" u="none" strike="noStrike" cap="none">
                <a:solidFill>
                  <a:srgbClr val="3E545F"/>
                </a:solidFill>
                <a:latin typeface="Arial"/>
                <a:ea typeface="Arial"/>
                <a:cs typeface="Arial"/>
                <a:sym typeface="Arial"/>
              </a:defRPr>
            </a:lvl1pPr>
            <a:lvl2pPr marL="0" marR="0" lvl="1"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2pPr>
            <a:lvl3pPr marL="0" marR="0" lvl="2"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3pPr>
            <a:lvl4pPr marL="0" marR="0" lvl="3"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4pPr>
            <a:lvl5pPr marL="0" marR="0" lvl="4"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5pPr>
            <a:lvl6pPr marL="457200" marR="0" lvl="5"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6pPr>
            <a:lvl7pPr marL="914400" marR="0" lvl="6"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7pPr>
            <a:lvl8pPr marL="1371600" marR="0" lvl="7"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8pPr>
            <a:lvl9pPr marL="1828800" marR="0" lvl="8"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subTitle" idx="1"/>
          </p:nvPr>
        </p:nvSpPr>
        <p:spPr>
          <a:xfrm>
            <a:off x="288000" y="2980800"/>
            <a:ext cx="8567999" cy="1655761"/>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2000" b="0" i="0" u="none" strike="noStrike" cap="none">
                <a:solidFill>
                  <a:schemeClr val="dk1"/>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Noto Sans Symbols"/>
              <a:buNone/>
              <a:defRPr sz="2000" b="0" i="0" u="none" strike="noStrike" cap="none">
                <a:solidFill>
                  <a:schemeClr val="dk1"/>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9pPr>
          </a:lstStyle>
          <a:p>
            <a:endParaRPr/>
          </a:p>
        </p:txBody>
      </p:sp>
      <p:cxnSp>
        <p:nvCxnSpPr>
          <p:cNvPr id="53" name="Shape 53"/>
          <p:cNvCxnSpPr/>
          <p:nvPr/>
        </p:nvCxnSpPr>
        <p:spPr>
          <a:xfrm>
            <a:off x="287337" y="6040437"/>
            <a:ext cx="8569325" cy="0"/>
          </a:xfrm>
          <a:prstGeom prst="straightConnector1">
            <a:avLst/>
          </a:prstGeom>
          <a:noFill/>
          <a:ln w="9525" cap="flat" cmpd="sng">
            <a:solidFill>
              <a:schemeClr val="dk1"/>
            </a:solidFill>
            <a:prstDash val="solid"/>
            <a:miter/>
            <a:headEnd type="none" w="med" len="med"/>
            <a:tailEnd type="none" w="med" len="med"/>
          </a:ln>
        </p:spPr>
      </p:cxnSp>
      <p:sp>
        <p:nvSpPr>
          <p:cNvPr id="54" name="Shape 54"/>
          <p:cNvSpPr txBox="1"/>
          <p:nvPr/>
        </p:nvSpPr>
        <p:spPr>
          <a:xfrm>
            <a:off x="-1755322" y="652189"/>
            <a:ext cx="1641475" cy="6205809"/>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a:solidFill>
                  <a:schemeClr val="dk1"/>
                </a:solidFill>
                <a:latin typeface="Arial"/>
                <a:ea typeface="Arial"/>
                <a:cs typeface="Arial"/>
                <a:sym typeface="Arial"/>
              </a:rPr>
              <a:t>Logo in neuer Logosystematik einfügen:</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Zum Anpassen der Fußzeile unt</a:t>
            </a:r>
            <a:r>
              <a:rPr lang="de-DE" sz="1000" b="0">
                <a:solidFill>
                  <a:schemeClr val="dk1"/>
                </a:solidFill>
                <a:latin typeface="Arial"/>
                <a:ea typeface="Arial"/>
                <a:cs typeface="Arial"/>
                <a:sym typeface="Arial"/>
              </a:rPr>
              <a:t>er Karteireiter Ansicht &gt; auf Folienmaster klicken. Links in der Übersicht auf die oberste Folie scrollen und dort in die Fußzeile klicken. Das Beispiellogo kann nun entfernt werden. </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Einfügen über Karteireiter Einfügen &gt; Grafik</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Logo auswählen (PNG in RGB) </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Skalieren: Doppelklick auf Logo &gt; unter Schriftgrad (rechts im Kopf) Höhe 2,26 cm  einstellen (Breite variiert je nach     </a:t>
            </a:r>
          </a:p>
          <a:p>
            <a:pPr marL="0" marR="0" lvl="0" indent="0" algn="l" rtl="0">
              <a:spcBef>
                <a:spcPts val="0"/>
              </a:spcBef>
              <a:spcAft>
                <a:spcPts val="0"/>
              </a:spcAft>
              <a:buClr>
                <a:schemeClr val="dk1"/>
              </a:buClr>
              <a:buSzPct val="25000"/>
              <a:buFont typeface="Arial"/>
              <a:buNone/>
            </a:pPr>
            <a:r>
              <a:rPr lang="de-DE" sz="1000">
                <a:solidFill>
                  <a:schemeClr val="dk1"/>
                </a:solidFill>
                <a:latin typeface="Arial"/>
                <a:ea typeface="Arial"/>
                <a:cs typeface="Arial"/>
                <a:sym typeface="Arial"/>
              </a:rPr>
              <a:t>     Schutzraum)</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mit Schutzraum am rechten untern Rand platzieren</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Masteransicht schließen. Das Logo ist nun auf allen  Inhalts-Folien getauscht.</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Zum Tauschen der Logos in Titel- und Abschlussfolie die jeweilige Masterfolie links anklicken und dort ebenso verfahren. </a:t>
            </a:r>
          </a:p>
        </p:txBody>
      </p:sp>
      <p:pic>
        <p:nvPicPr>
          <p:cNvPr id="55" name="Shape 55"/>
          <p:cNvPicPr preferRelativeResize="0"/>
          <p:nvPr/>
        </p:nvPicPr>
        <p:blipFill rotWithShape="1">
          <a:blip r:embed="rId2">
            <a:alphaModFix/>
          </a:blip>
          <a:srcRect/>
          <a:stretch/>
        </p:blipFill>
        <p:spPr>
          <a:xfrm>
            <a:off x="7242371" y="6116617"/>
            <a:ext cx="1408013" cy="61916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el_mittig, horizontale Linie">
    <p:spTree>
      <p:nvGrpSpPr>
        <p:cNvPr id="1" name="Shape 56"/>
        <p:cNvGrpSpPr/>
        <p:nvPr/>
      </p:nvGrpSpPr>
      <p:grpSpPr>
        <a:xfrm>
          <a:off x="0" y="0"/>
          <a:ext cx="0" cy="0"/>
          <a:chOff x="0" y="0"/>
          <a:chExt cx="0" cy="0"/>
        </a:xfrm>
      </p:grpSpPr>
      <p:sp>
        <p:nvSpPr>
          <p:cNvPr id="57" name="Shape 57"/>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a:solidFill>
                  <a:schemeClr val="dk2"/>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ctrTitle"/>
          </p:nvPr>
        </p:nvSpPr>
        <p:spPr>
          <a:xfrm>
            <a:off x="288000" y="2487600"/>
            <a:ext cx="8567999" cy="540000"/>
          </a:xfrm>
          <a:prstGeom prst="rect">
            <a:avLst/>
          </a:prstGeom>
          <a:noFill/>
          <a:ln>
            <a:noFill/>
          </a:ln>
        </p:spPr>
        <p:txBody>
          <a:bodyPr lIns="91425" tIns="91425" rIns="91425" bIns="91425" anchor="t" anchorCtr="0"/>
          <a:lstStyle>
            <a:lvl1pPr marL="0" marR="0" lvl="0" indent="0" algn="l" rtl="0">
              <a:lnSpc>
                <a:spcPct val="90000"/>
              </a:lnSpc>
              <a:spcBef>
                <a:spcPts val="0"/>
              </a:spcBef>
              <a:spcAft>
                <a:spcPts val="0"/>
              </a:spcAft>
              <a:buNone/>
              <a:defRPr sz="3200" b="1" i="0" u="none" strike="noStrike" cap="none">
                <a:solidFill>
                  <a:srgbClr val="3E545F"/>
                </a:solidFill>
                <a:latin typeface="Arial"/>
                <a:ea typeface="Arial"/>
                <a:cs typeface="Arial"/>
                <a:sym typeface="Arial"/>
              </a:defRPr>
            </a:lvl1pPr>
            <a:lvl2pPr marL="0" marR="0" lvl="1"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2pPr>
            <a:lvl3pPr marL="0" marR="0" lvl="2"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3pPr>
            <a:lvl4pPr marL="0" marR="0" lvl="3"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4pPr>
            <a:lvl5pPr marL="0" marR="0" lvl="4"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5pPr>
            <a:lvl6pPr marL="457200" marR="0" lvl="5"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6pPr>
            <a:lvl7pPr marL="914400" marR="0" lvl="6"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7pPr>
            <a:lvl8pPr marL="1371600" marR="0" lvl="7"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8pPr>
            <a:lvl9pPr marL="1828800" marR="0" lvl="8"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9pPr>
          </a:lstStyle>
          <a:p>
            <a:endParaRPr/>
          </a:p>
        </p:txBody>
      </p:sp>
      <p:sp>
        <p:nvSpPr>
          <p:cNvPr id="59" name="Shape 59"/>
          <p:cNvSpPr txBox="1">
            <a:spLocks noGrp="1"/>
          </p:cNvSpPr>
          <p:nvPr>
            <p:ph type="subTitle" idx="1"/>
          </p:nvPr>
        </p:nvSpPr>
        <p:spPr>
          <a:xfrm>
            <a:off x="288000" y="3196800"/>
            <a:ext cx="8567999" cy="1655761"/>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2000" b="0" i="0" u="none" strike="noStrike" cap="none">
                <a:solidFill>
                  <a:schemeClr val="dk1"/>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Noto Sans Symbols"/>
              <a:buNone/>
              <a:defRPr sz="2000" b="0" i="0" u="none" strike="noStrike" cap="none">
                <a:solidFill>
                  <a:schemeClr val="dk1"/>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0"/>
              </a:spcBef>
              <a:spcAft>
                <a:spcPts val="0"/>
              </a:spcAft>
              <a:buClr>
                <a:schemeClr val="dk2"/>
              </a:buClr>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9pPr>
          </a:lstStyle>
          <a:p>
            <a:endParaRPr/>
          </a:p>
        </p:txBody>
      </p:sp>
      <p:cxnSp>
        <p:nvCxnSpPr>
          <p:cNvPr id="60" name="Shape 60"/>
          <p:cNvCxnSpPr/>
          <p:nvPr/>
        </p:nvCxnSpPr>
        <p:spPr>
          <a:xfrm>
            <a:off x="287337" y="3036888"/>
            <a:ext cx="8569325" cy="0"/>
          </a:xfrm>
          <a:prstGeom prst="straightConnector1">
            <a:avLst/>
          </a:prstGeom>
          <a:noFill/>
          <a:ln w="9525" cap="flat" cmpd="sng">
            <a:solidFill>
              <a:srgbClr val="009FE3"/>
            </a:solidFill>
            <a:prstDash val="solid"/>
            <a:miter/>
            <a:headEnd type="none" w="med" len="med"/>
            <a:tailEnd type="none" w="med" len="med"/>
          </a:ln>
        </p:spPr>
      </p:cxnSp>
      <p:sp>
        <p:nvSpPr>
          <p:cNvPr id="61" name="Shape 61"/>
          <p:cNvSpPr txBox="1"/>
          <p:nvPr/>
        </p:nvSpPr>
        <p:spPr>
          <a:xfrm>
            <a:off x="-1755322" y="652189"/>
            <a:ext cx="1641475" cy="6205809"/>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a:solidFill>
                  <a:schemeClr val="dk1"/>
                </a:solidFill>
                <a:latin typeface="Arial"/>
                <a:ea typeface="Arial"/>
                <a:cs typeface="Arial"/>
                <a:sym typeface="Arial"/>
              </a:rPr>
              <a:t>Logo in neuer Logosystematik einfügen:</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Zum Anpassen der Fußzeile unt</a:t>
            </a:r>
            <a:r>
              <a:rPr lang="de-DE" sz="1000" b="0">
                <a:solidFill>
                  <a:schemeClr val="dk1"/>
                </a:solidFill>
                <a:latin typeface="Arial"/>
                <a:ea typeface="Arial"/>
                <a:cs typeface="Arial"/>
                <a:sym typeface="Arial"/>
              </a:rPr>
              <a:t>er Karteireiter Ansicht &gt; auf Folienmaster klicken. Links in der Übersicht auf die oberste Folie scrollen und dort in die Fußzeile klicken. Das Beispiellogo kann nun entfernt werden. </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Einfügen über Karteireiter Einfügen &gt; Grafik</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Logo auswählen (PNG in RGB) </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Skalieren: Doppelklick auf Logo &gt; unter Schriftgrad (rechts im Kopf) Höhe 2,26 cm  einstellen (Breite variiert je nach     </a:t>
            </a:r>
          </a:p>
          <a:p>
            <a:pPr marL="0" marR="0" lvl="0" indent="0" algn="l" rtl="0">
              <a:spcBef>
                <a:spcPts val="0"/>
              </a:spcBef>
              <a:spcAft>
                <a:spcPts val="0"/>
              </a:spcAft>
              <a:buClr>
                <a:schemeClr val="dk1"/>
              </a:buClr>
              <a:buSzPct val="25000"/>
              <a:buFont typeface="Arial"/>
              <a:buNone/>
            </a:pPr>
            <a:r>
              <a:rPr lang="de-DE" sz="1000">
                <a:solidFill>
                  <a:schemeClr val="dk1"/>
                </a:solidFill>
                <a:latin typeface="Arial"/>
                <a:ea typeface="Arial"/>
                <a:cs typeface="Arial"/>
                <a:sym typeface="Arial"/>
              </a:rPr>
              <a:t>     Schutzraum)</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mit Schutzraum am rechten untern Rand platzieren</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Masteransicht schließen. Das Logo ist nun auf allen  Inhalts-Folien getauscht.</a:t>
            </a:r>
          </a:p>
          <a:p>
            <a:pPr marL="171450" marR="0" lvl="0" indent="-171450" algn="l" rtl="0">
              <a:spcBef>
                <a:spcPts val="0"/>
              </a:spcBef>
              <a:spcAft>
                <a:spcPts val="0"/>
              </a:spcAft>
              <a:buClr>
                <a:schemeClr val="dk1"/>
              </a:buClr>
              <a:buSzPct val="100000"/>
              <a:buFont typeface="Arial"/>
              <a:buChar char="-"/>
            </a:pPr>
            <a:r>
              <a:rPr lang="de-DE" sz="1000">
                <a:solidFill>
                  <a:schemeClr val="dk1"/>
                </a:solidFill>
                <a:latin typeface="Arial"/>
                <a:ea typeface="Arial"/>
                <a:cs typeface="Arial"/>
                <a:sym typeface="Arial"/>
              </a:rPr>
              <a:t>Zum Tauschen der Logos in Titel- und Abschlussfolie die jeweilige Masterfolie links anklicken und dort ebenso verfahren. </a:t>
            </a:r>
          </a:p>
        </p:txBody>
      </p:sp>
      <p:pic>
        <p:nvPicPr>
          <p:cNvPr id="62" name="Shape 62"/>
          <p:cNvPicPr preferRelativeResize="0"/>
          <p:nvPr/>
        </p:nvPicPr>
        <p:blipFill rotWithShape="1">
          <a:blip r:embed="rId2">
            <a:alphaModFix/>
          </a:blip>
          <a:srcRect/>
          <a:stretch/>
        </p:blipFill>
        <p:spPr>
          <a:xfrm>
            <a:off x="7242371" y="6116617"/>
            <a:ext cx="1408013" cy="61916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Inhalt_Text">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288000" y="201600"/>
            <a:ext cx="8567999" cy="543599"/>
          </a:xfrm>
          <a:prstGeom prst="rect">
            <a:avLst/>
          </a:prstGeom>
          <a:noFill/>
          <a:ln>
            <a:noFill/>
          </a:ln>
        </p:spPr>
        <p:txBody>
          <a:bodyPr lIns="91425" tIns="91425" rIns="91425" bIns="91425" anchor="b" anchorCtr="0"/>
          <a:lstStyle>
            <a:lvl1pPr marL="0" marR="0" lvl="0" indent="0" algn="l" rtl="0">
              <a:lnSpc>
                <a:spcPct val="90000"/>
              </a:lnSpc>
              <a:spcBef>
                <a:spcPts val="0"/>
              </a:spcBef>
              <a:spcAft>
                <a:spcPts val="0"/>
              </a:spcAft>
              <a:buNone/>
              <a:defRPr sz="2000" b="1" i="0" u="none" strike="noStrike" cap="none">
                <a:solidFill>
                  <a:srgbClr val="3E545F"/>
                </a:solidFill>
                <a:latin typeface="Arial"/>
                <a:ea typeface="Arial"/>
                <a:cs typeface="Arial"/>
                <a:sym typeface="Arial"/>
              </a:defRPr>
            </a:lvl1pPr>
            <a:lvl2pPr marL="0" marR="0" lvl="1"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2pPr>
            <a:lvl3pPr marL="0" marR="0" lvl="2"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3pPr>
            <a:lvl4pPr marL="0" marR="0" lvl="3"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4pPr>
            <a:lvl5pPr marL="0" marR="0" lvl="4"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5pPr>
            <a:lvl6pPr marL="457200" marR="0" lvl="5"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6pPr>
            <a:lvl7pPr marL="914400" marR="0" lvl="6"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7pPr>
            <a:lvl8pPr marL="1371600" marR="0" lvl="7"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8pPr>
            <a:lvl9pPr marL="1828800" marR="0" lvl="8"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body" idx="1"/>
          </p:nvPr>
        </p:nvSpPr>
        <p:spPr>
          <a:xfrm>
            <a:off x="288000" y="1152000"/>
            <a:ext cx="8567999" cy="2519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2000" b="1" i="0" u="none" strike="noStrike" cap="none">
                <a:solidFill>
                  <a:schemeClr val="dk1"/>
                </a:solidFill>
                <a:latin typeface="Arial"/>
                <a:ea typeface="Arial"/>
                <a:cs typeface="Arial"/>
                <a:sym typeface="Arial"/>
              </a:defRPr>
            </a:lvl1pPr>
            <a:lvl2pPr marL="216000" marR="0" lvl="1" indent="292000" algn="l" rtl="0">
              <a:lnSpc>
                <a:spcPct val="100000"/>
              </a:lnSpc>
              <a:spcBef>
                <a:spcPts val="0"/>
              </a:spcBef>
              <a:spcAft>
                <a:spcPts val="0"/>
              </a:spcAft>
              <a:buClr>
                <a:schemeClr val="dk2"/>
              </a:buClr>
              <a:buSzPct val="100000"/>
              <a:buFont typeface="Noto Sans Symbols"/>
              <a:buChar char="−"/>
              <a:defRPr sz="1800" b="0" i="0" u="none" strike="noStrike" cap="none">
                <a:solidFill>
                  <a:schemeClr val="dk1"/>
                </a:solidFill>
                <a:latin typeface="Arial"/>
                <a:ea typeface="Arial"/>
                <a:cs typeface="Arial"/>
                <a:sym typeface="Arial"/>
              </a:defRPr>
            </a:lvl2pPr>
            <a:lvl3pPr marL="432000" marR="0" lvl="2" indent="258880" algn="l" rtl="0">
              <a:lnSpc>
                <a:spcPct val="100000"/>
              </a:lnSpc>
              <a:spcBef>
                <a:spcPts val="0"/>
              </a:spcBef>
              <a:spcAft>
                <a:spcPts val="0"/>
              </a:spcAft>
              <a:buClr>
                <a:schemeClr val="dk2"/>
              </a:buClr>
              <a:buSzPct val="80000"/>
              <a:buFont typeface="Noto Sans Symbols"/>
              <a:buChar char="−"/>
              <a:defRPr sz="1600" b="0" i="0" u="none" strike="noStrike" cap="none">
                <a:solidFill>
                  <a:schemeClr val="dk1"/>
                </a:solidFill>
                <a:latin typeface="Arial"/>
                <a:ea typeface="Arial"/>
                <a:cs typeface="Arial"/>
                <a:sym typeface="Arial"/>
              </a:defRPr>
            </a:lvl3pPr>
            <a:lvl4pPr marL="648000" marR="0" lvl="3" indent="279100" algn="l" rtl="0">
              <a:lnSpc>
                <a:spcPct val="100000"/>
              </a:lnSpc>
              <a:spcBef>
                <a:spcPts val="0"/>
              </a:spcBef>
              <a:spcAft>
                <a:spcPts val="0"/>
              </a:spcAft>
              <a:buClr>
                <a:schemeClr val="dk2"/>
              </a:buClr>
              <a:buSzPct val="100000"/>
              <a:buFont typeface="Noto Sans Symbols"/>
              <a:buChar char="▪"/>
              <a:defRPr sz="1600" b="0" i="0" u="none" strike="noStrike" cap="none">
                <a:solidFill>
                  <a:schemeClr val="dk1"/>
                </a:solidFill>
                <a:latin typeface="Arial"/>
                <a:ea typeface="Arial"/>
                <a:cs typeface="Arial"/>
                <a:sym typeface="Arial"/>
              </a:defRPr>
            </a:lvl4pPr>
            <a:lvl5pPr marL="864000" marR="0" lvl="4" indent="279000" algn="l" rtl="0">
              <a:lnSpc>
                <a:spcPct val="90000"/>
              </a:lnSpc>
              <a:spcBef>
                <a:spcPts val="0"/>
              </a:spcBef>
              <a:spcAft>
                <a:spcPts val="0"/>
              </a:spcAft>
              <a:buClr>
                <a:schemeClr val="dk2"/>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a:solidFill>
                  <a:srgbClr val="3E545F"/>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body" idx="2"/>
          </p:nvPr>
        </p:nvSpPr>
        <p:spPr>
          <a:xfrm>
            <a:off x="287337" y="1684800"/>
            <a:ext cx="8569325" cy="3751263"/>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1800" b="0" i="0" u="none" strike="noStrike" cap="none">
                <a:solidFill>
                  <a:schemeClr val="dk1"/>
                </a:solidFill>
                <a:latin typeface="Arial"/>
                <a:ea typeface="Arial"/>
                <a:cs typeface="Arial"/>
                <a:sym typeface="Arial"/>
              </a:defRPr>
            </a:lvl1pPr>
            <a:lvl2pPr marL="432000" marR="0" lvl="1" indent="-114499" algn="l" rtl="0">
              <a:lnSpc>
                <a:spcPct val="100000"/>
              </a:lnSpc>
              <a:spcBef>
                <a:spcPts val="0"/>
              </a:spcBef>
              <a:spcAft>
                <a:spcPts val="0"/>
              </a:spcAft>
              <a:buClr>
                <a:schemeClr val="dk2"/>
              </a:buClr>
              <a:buSzPct val="100000"/>
              <a:buFont typeface="Noto Sans Symbols"/>
              <a:buChar char="−"/>
              <a:defRPr sz="1600" b="0" i="0" u="none" strike="noStrike" cap="none">
                <a:solidFill>
                  <a:schemeClr val="dk1"/>
                </a:solidFill>
                <a:latin typeface="Arial"/>
                <a:ea typeface="Arial"/>
                <a:cs typeface="Arial"/>
                <a:sym typeface="Arial"/>
              </a:defRPr>
            </a:lvl2pPr>
            <a:lvl3pPr marL="648000" marR="0" lvl="2" indent="-134919" algn="l" rtl="0">
              <a:lnSpc>
                <a:spcPct val="100000"/>
              </a:lnSpc>
              <a:spcBef>
                <a:spcPts val="0"/>
              </a:spcBef>
              <a:spcAft>
                <a:spcPts val="0"/>
              </a:spcAft>
              <a:buClr>
                <a:schemeClr val="dk2"/>
              </a:buClr>
              <a:buSzPct val="80000"/>
              <a:buFont typeface="Noto Sans Symbols"/>
              <a:buChar char="▪"/>
              <a:defRPr sz="1600" b="0" i="0" u="none" strike="noStrike" cap="none">
                <a:solidFill>
                  <a:schemeClr val="dk1"/>
                </a:solidFill>
                <a:latin typeface="Arial"/>
                <a:ea typeface="Arial"/>
                <a:cs typeface="Arial"/>
                <a:sym typeface="Arial"/>
              </a:defRPr>
            </a:lvl3pPr>
            <a:lvl4pPr marL="864000" marR="0" lvl="3" indent="-114699" algn="l" rtl="0">
              <a:lnSpc>
                <a:spcPct val="100000"/>
              </a:lnSpc>
              <a:spcBef>
                <a:spcPts val="0"/>
              </a:spcBef>
              <a:spcAft>
                <a:spcPts val="0"/>
              </a:spcAft>
              <a:buClr>
                <a:schemeClr val="dk2"/>
              </a:buClr>
              <a:buSzPct val="100000"/>
              <a:buFont typeface="Arial"/>
              <a:buChar char="-"/>
              <a:defRPr sz="1600" b="0" i="0" u="none" strike="noStrike" cap="none">
                <a:solidFill>
                  <a:schemeClr val="dk1"/>
                </a:solidFill>
                <a:latin typeface="Arial"/>
                <a:ea typeface="Arial"/>
                <a:cs typeface="Arial"/>
                <a:sym typeface="Arial"/>
              </a:defRPr>
            </a:lvl4pPr>
            <a:lvl5pPr marL="864000" marR="0" lvl="4" indent="-114699" algn="l" rtl="0">
              <a:lnSpc>
                <a:spcPct val="90000"/>
              </a:lnSpc>
              <a:spcBef>
                <a:spcPts val="0"/>
              </a:spcBef>
              <a:spcAft>
                <a:spcPts val="0"/>
              </a:spcAft>
              <a:buClr>
                <a:schemeClr val="dk2"/>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8" name="Shape 68"/>
          <p:cNvSpPr txBox="1"/>
          <p:nvPr/>
        </p:nvSpPr>
        <p:spPr>
          <a:xfrm>
            <a:off x="-2246810" y="506412"/>
            <a:ext cx="2067422" cy="470898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a:solidFill>
                  <a:schemeClr val="dk1"/>
                </a:solidFill>
                <a:latin typeface="Arial"/>
                <a:ea typeface="Arial"/>
                <a:cs typeface="Arial"/>
                <a:sym typeface="Arial"/>
              </a:rPr>
              <a:t>Seitenzahlen:</a:t>
            </a:r>
          </a:p>
          <a:p>
            <a:pPr marL="0" marR="0" lvl="0" indent="0" algn="l" rtl="0">
              <a:lnSpc>
                <a:spcPct val="100000"/>
              </a:lnSpc>
              <a:spcBef>
                <a:spcPts val="0"/>
              </a:spcBef>
              <a:spcAft>
                <a:spcPts val="0"/>
              </a:spcAft>
              <a:buClr>
                <a:schemeClr val="dk1"/>
              </a:buClr>
              <a:buSzPct val="25000"/>
              <a:buFont typeface="Arial"/>
              <a:buNone/>
            </a:pPr>
            <a:r>
              <a:rPr lang="de-DE" sz="1000">
                <a:solidFill>
                  <a:schemeClr val="dk1"/>
                </a:solidFill>
                <a:latin typeface="Arial"/>
                <a:ea typeface="Arial"/>
                <a:cs typeface="Arial"/>
                <a:sym typeface="Arial"/>
              </a:rPr>
              <a:t>Die Seitenanzeige „1 von X“ ist nicht standardmäßig in Powerpoint verfügbar; daher benötigen Sie dazu ein Add-In. Das Add-In kann im Vorlagencenter heruntergeladen werden.</a:t>
            </a:r>
          </a:p>
          <a:p>
            <a:pPr marL="0" marR="0" lvl="0" indent="0" algn="l" rtl="0">
              <a:spcBef>
                <a:spcPts val="0"/>
              </a:spcBef>
              <a:spcAft>
                <a:spcPts val="0"/>
              </a:spcAft>
              <a:buClr>
                <a:schemeClr val="dk1"/>
              </a:buClr>
              <a:buFont typeface="Arial"/>
              <a:buNone/>
            </a:pPr>
            <a:endParaRPr sz="1000">
              <a:solidFill>
                <a:schemeClr val="dk1"/>
              </a:solidFill>
              <a:latin typeface="Arial"/>
              <a:ea typeface="Arial"/>
              <a:cs typeface="Arial"/>
              <a:sym typeface="Arial"/>
            </a:endParaRPr>
          </a:p>
          <a:p>
            <a:pPr marL="0" marR="0" lvl="0" indent="0" algn="l" rtl="0">
              <a:spcBef>
                <a:spcPts val="0"/>
              </a:spcBef>
              <a:spcAft>
                <a:spcPts val="0"/>
              </a:spcAft>
              <a:buClr>
                <a:schemeClr val="dk1"/>
              </a:buClr>
              <a:buSzPct val="25000"/>
              <a:buFont typeface="Arial"/>
              <a:buNone/>
            </a:pPr>
            <a:r>
              <a:rPr lang="de-DE" sz="1000" b="1">
                <a:solidFill>
                  <a:schemeClr val="dk1"/>
                </a:solidFill>
                <a:latin typeface="Arial"/>
                <a:ea typeface="Arial"/>
                <a:cs typeface="Arial"/>
                <a:sym typeface="Arial"/>
              </a:rPr>
              <a:t>Aktivieren</a:t>
            </a:r>
          </a:p>
          <a:p>
            <a:pPr marL="0" marR="0" lvl="0" indent="0" algn="l" rtl="0">
              <a:spcBef>
                <a:spcPts val="0"/>
              </a:spcBef>
              <a:spcAft>
                <a:spcPts val="0"/>
              </a:spcAft>
              <a:buSzPct val="25000"/>
              <a:buNone/>
            </a:pPr>
            <a:r>
              <a:rPr lang="de-DE" sz="1000">
                <a:solidFill>
                  <a:schemeClr val="dk1"/>
                </a:solidFill>
                <a:latin typeface="Arial"/>
                <a:ea typeface="Arial"/>
                <a:cs typeface="Arial"/>
                <a:sym typeface="Arial"/>
              </a:rPr>
              <a:t>Nach dem Öffnen der Vorlage, klicken Sie mit einem Doppelklick auf die Datei „RWTH-Addin-Seitenzahlen“, um das Add-In zu aktivieren. Nach dem Schließen von Powerpoint deaktiviert es sich automatisch wieder.</a:t>
            </a:r>
          </a:p>
          <a:p>
            <a:pPr marL="0" marR="0" lvl="0" indent="0" algn="l" rtl="0">
              <a:spcBef>
                <a:spcPts val="0"/>
              </a:spcBef>
              <a:spcAft>
                <a:spcPts val="0"/>
              </a:spcAft>
              <a:buNone/>
            </a:pPr>
            <a:endParaRPr sz="1000">
              <a:solidFill>
                <a:schemeClr val="dk1"/>
              </a:solidFill>
              <a:latin typeface="Arial"/>
              <a:ea typeface="Arial"/>
              <a:cs typeface="Arial"/>
              <a:sym typeface="Arial"/>
            </a:endParaRPr>
          </a:p>
          <a:p>
            <a:pPr marL="0" marR="0" lvl="0" indent="0" algn="l" rtl="0">
              <a:spcBef>
                <a:spcPts val="0"/>
              </a:spcBef>
              <a:spcAft>
                <a:spcPts val="0"/>
              </a:spcAft>
              <a:buSzPct val="25000"/>
              <a:buNone/>
            </a:pPr>
            <a:r>
              <a:rPr lang="de-DE" sz="1000" b="1">
                <a:solidFill>
                  <a:schemeClr val="dk1"/>
                </a:solidFill>
                <a:latin typeface="Arial"/>
                <a:ea typeface="Arial"/>
                <a:cs typeface="Arial"/>
                <a:sym typeface="Arial"/>
              </a:rPr>
              <a:t>Erstellen</a:t>
            </a:r>
          </a:p>
          <a:p>
            <a:pPr marL="0" marR="0" lvl="0" indent="0" algn="l" rtl="0">
              <a:spcBef>
                <a:spcPts val="0"/>
              </a:spcBef>
              <a:spcAft>
                <a:spcPts val="0"/>
              </a:spcAft>
              <a:buSzPct val="25000"/>
              <a:buNone/>
            </a:pPr>
            <a:r>
              <a:rPr lang="de-DE" sz="1000">
                <a:solidFill>
                  <a:schemeClr val="dk1"/>
                </a:solidFill>
                <a:latin typeface="Arial"/>
                <a:ea typeface="Arial"/>
                <a:cs typeface="Arial"/>
                <a:sym typeface="Arial"/>
              </a:rPr>
              <a:t>Gehen Sie in der Symbolleiste auf den Tab „RWTH AddIn“ und klicken Sie den Button. Nun stellen sich die Seitenzahlen automatisch ein. Falls Sie nachträglich noch Folien hinzufügen oder löschen, klicken Sie einfach erneut auf den Button, um die Seitenzahlen zu aktualisieren. </a:t>
            </a:r>
          </a:p>
          <a:p>
            <a:pPr marL="0" marR="0" lvl="0" indent="0" algn="l" rtl="0">
              <a:spcBef>
                <a:spcPts val="0"/>
              </a:spcBef>
              <a:spcAft>
                <a:spcPts val="0"/>
              </a:spcAft>
              <a:buNone/>
            </a:pPr>
            <a:endParaRPr sz="1000">
              <a:solidFill>
                <a:schemeClr val="dk1"/>
              </a:solidFill>
              <a:latin typeface="Arial"/>
              <a:ea typeface="Arial"/>
              <a:cs typeface="Arial"/>
              <a:sym typeface="Arial"/>
            </a:endParaRPr>
          </a:p>
        </p:txBody>
      </p:sp>
      <p:sp>
        <p:nvSpPr>
          <p:cNvPr id="69" name="Shape 69"/>
          <p:cNvSpPr txBox="1"/>
          <p:nvPr/>
        </p:nvSpPr>
        <p:spPr>
          <a:xfrm>
            <a:off x="9231085" y="506412"/>
            <a:ext cx="2067422" cy="5170645"/>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de-DE" sz="1000" b="1">
                <a:solidFill>
                  <a:schemeClr val="dk1"/>
                </a:solidFill>
                <a:latin typeface="Arial"/>
                <a:ea typeface="Arial"/>
                <a:cs typeface="Arial"/>
                <a:sym typeface="Arial"/>
              </a:rPr>
              <a:t>Add-In installieren </a:t>
            </a:r>
          </a:p>
          <a:p>
            <a:pPr marL="0" marR="0" lvl="0" indent="0" algn="l" rtl="0">
              <a:spcBef>
                <a:spcPts val="0"/>
              </a:spcBef>
              <a:spcAft>
                <a:spcPts val="0"/>
              </a:spcAft>
              <a:buSzPct val="25000"/>
              <a:buNone/>
            </a:pPr>
            <a:r>
              <a:rPr lang="de-DE" sz="1000">
                <a:solidFill>
                  <a:schemeClr val="dk1"/>
                </a:solidFill>
                <a:latin typeface="Arial"/>
                <a:ea typeface="Arial"/>
                <a:cs typeface="Arial"/>
                <a:sym typeface="Arial"/>
              </a:rPr>
              <a:t>Wenn Sie das Add-In dauerhaft installieren möchten, damit Sie es nicht immer anklicken müssen, gehen Sie wie folgt vor:</a:t>
            </a:r>
          </a:p>
          <a:p>
            <a:pPr marL="0" marR="0" lvl="0" indent="0" algn="l" rtl="0">
              <a:spcBef>
                <a:spcPts val="0"/>
              </a:spcBef>
              <a:spcAft>
                <a:spcPts val="0"/>
              </a:spcAft>
              <a:buSzPct val="25000"/>
              <a:buNone/>
            </a:pPr>
            <a:r>
              <a:rPr lang="de-DE" sz="1000">
                <a:solidFill>
                  <a:schemeClr val="dk1"/>
                </a:solidFill>
                <a:latin typeface="Arial"/>
                <a:ea typeface="Arial"/>
                <a:cs typeface="Arial"/>
                <a:sym typeface="Arial"/>
              </a:rPr>
              <a:t> </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b="1">
                <a:solidFill>
                  <a:schemeClr val="dk1"/>
                </a:solidFill>
                <a:latin typeface="Arial"/>
                <a:ea typeface="Arial"/>
                <a:cs typeface="Arial"/>
                <a:sym typeface="Arial"/>
              </a:rPr>
              <a:t>Schaltfläche Office</a:t>
            </a:r>
            <a:r>
              <a:rPr lang="de-DE" sz="1000">
                <a:solidFill>
                  <a:schemeClr val="dk1"/>
                </a:solidFill>
                <a:latin typeface="Arial"/>
                <a:ea typeface="Arial"/>
                <a:cs typeface="Arial"/>
                <a:sym typeface="Arial"/>
              </a:rPr>
              <a:t> (für </a:t>
            </a:r>
            <a:r>
              <a:rPr lang="de-DE" sz="1000" b="0">
                <a:solidFill>
                  <a:schemeClr val="dk1"/>
                </a:solidFill>
                <a:latin typeface="Arial"/>
                <a:ea typeface="Arial"/>
                <a:cs typeface="Arial"/>
                <a:sym typeface="Arial"/>
              </a:rPr>
              <a:t>Office 2007-2010</a:t>
            </a:r>
            <a:r>
              <a:rPr lang="de-DE" sz="1000">
                <a:solidFill>
                  <a:schemeClr val="dk1"/>
                </a:solidFill>
                <a:latin typeface="Arial"/>
                <a:ea typeface="Arial"/>
                <a:cs typeface="Arial"/>
                <a:sym typeface="Arial"/>
              </a:rPr>
              <a:t>, runder Button oben links) bzw. auf </a:t>
            </a:r>
            <a:r>
              <a:rPr lang="de-DE" sz="1000" b="1">
                <a:solidFill>
                  <a:schemeClr val="dk1"/>
                </a:solidFill>
                <a:latin typeface="Arial"/>
                <a:ea typeface="Arial"/>
                <a:cs typeface="Arial"/>
                <a:sym typeface="Arial"/>
              </a:rPr>
              <a:t>Datei</a:t>
            </a:r>
            <a:r>
              <a:rPr lang="de-DE" sz="1000">
                <a:solidFill>
                  <a:schemeClr val="dk1"/>
                </a:solidFill>
                <a:latin typeface="Arial"/>
                <a:ea typeface="Arial"/>
                <a:cs typeface="Arial"/>
                <a:sym typeface="Arial"/>
              </a:rPr>
              <a:t> (</a:t>
            </a:r>
            <a:r>
              <a:rPr lang="de-DE" sz="1000" b="0">
                <a:solidFill>
                  <a:schemeClr val="dk1"/>
                </a:solidFill>
                <a:latin typeface="Arial"/>
                <a:ea typeface="Arial"/>
                <a:cs typeface="Arial"/>
                <a:sym typeface="Arial"/>
              </a:rPr>
              <a:t>Office 2013) </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a:solidFill>
                  <a:schemeClr val="dk1"/>
                </a:solidFill>
                <a:latin typeface="Arial"/>
                <a:ea typeface="Arial"/>
                <a:cs typeface="Arial"/>
                <a:sym typeface="Arial"/>
              </a:rPr>
              <a:t>„</a:t>
            </a:r>
            <a:r>
              <a:rPr lang="de-DE" sz="1000" b="1">
                <a:solidFill>
                  <a:schemeClr val="dk1"/>
                </a:solidFill>
                <a:latin typeface="Arial"/>
                <a:ea typeface="Arial"/>
                <a:cs typeface="Arial"/>
                <a:sym typeface="Arial"/>
              </a:rPr>
              <a:t>PowerPoint-Optionen</a:t>
            </a:r>
            <a:r>
              <a:rPr lang="de-DE" sz="1000">
                <a:solidFill>
                  <a:schemeClr val="dk1"/>
                </a:solidFill>
                <a:latin typeface="Arial"/>
                <a:ea typeface="Arial"/>
                <a:cs typeface="Arial"/>
                <a:sym typeface="Arial"/>
              </a:rPr>
              <a:t>“ (für </a:t>
            </a:r>
            <a:r>
              <a:rPr lang="de-DE" sz="1000" b="0">
                <a:solidFill>
                  <a:schemeClr val="dk1"/>
                </a:solidFill>
                <a:latin typeface="Arial"/>
                <a:ea typeface="Arial"/>
                <a:cs typeface="Arial"/>
                <a:sym typeface="Arial"/>
              </a:rPr>
              <a:t>Office 2007-2010</a:t>
            </a:r>
            <a:r>
              <a:rPr lang="de-DE" sz="1000">
                <a:solidFill>
                  <a:schemeClr val="dk1"/>
                </a:solidFill>
                <a:latin typeface="Arial"/>
                <a:ea typeface="Arial"/>
                <a:cs typeface="Arial"/>
                <a:sym typeface="Arial"/>
              </a:rPr>
              <a:t>, unten rechts) bzw. </a:t>
            </a:r>
            <a:r>
              <a:rPr lang="de-DE" sz="1000" b="1">
                <a:solidFill>
                  <a:schemeClr val="dk1"/>
                </a:solidFill>
                <a:latin typeface="Arial"/>
                <a:ea typeface="Arial"/>
                <a:cs typeface="Arial"/>
                <a:sym typeface="Arial"/>
              </a:rPr>
              <a:t>Optionen</a:t>
            </a:r>
            <a:r>
              <a:rPr lang="de-DE" sz="1000" b="0">
                <a:solidFill>
                  <a:schemeClr val="dk1"/>
                </a:solidFill>
                <a:latin typeface="Arial"/>
                <a:ea typeface="Arial"/>
                <a:cs typeface="Arial"/>
                <a:sym typeface="Arial"/>
              </a:rPr>
              <a:t> (Office 2013) </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b="1">
                <a:solidFill>
                  <a:schemeClr val="dk1"/>
                </a:solidFill>
                <a:latin typeface="Arial"/>
                <a:ea typeface="Arial"/>
                <a:cs typeface="Arial"/>
                <a:sym typeface="Arial"/>
              </a:rPr>
              <a:t>Add-Ins</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a:solidFill>
                  <a:schemeClr val="dk1"/>
                </a:solidFill>
                <a:latin typeface="Arial"/>
                <a:ea typeface="Arial"/>
                <a:cs typeface="Arial"/>
                <a:sym typeface="Arial"/>
              </a:rPr>
              <a:t>wählen Sie ganz unten bei </a:t>
            </a:r>
            <a:r>
              <a:rPr lang="de-DE" sz="1000" b="1">
                <a:solidFill>
                  <a:schemeClr val="dk1"/>
                </a:solidFill>
                <a:latin typeface="Arial"/>
                <a:ea typeface="Arial"/>
                <a:cs typeface="Arial"/>
                <a:sym typeface="Arial"/>
              </a:rPr>
              <a:t>Verwalten:</a:t>
            </a:r>
            <a:r>
              <a:rPr lang="de-DE" sz="1000">
                <a:solidFill>
                  <a:schemeClr val="dk1"/>
                </a:solidFill>
                <a:latin typeface="Arial"/>
                <a:ea typeface="Arial"/>
                <a:cs typeface="Arial"/>
                <a:sym typeface="Arial"/>
              </a:rPr>
              <a:t> den Punkt </a:t>
            </a:r>
            <a:r>
              <a:rPr lang="de-DE" sz="1000" b="1">
                <a:solidFill>
                  <a:schemeClr val="dk1"/>
                </a:solidFill>
                <a:latin typeface="Arial"/>
                <a:ea typeface="Arial"/>
                <a:cs typeface="Arial"/>
                <a:sym typeface="Arial"/>
              </a:rPr>
              <a:t>PowerPoint-Add Ins</a:t>
            </a:r>
            <a:r>
              <a:rPr lang="de-DE" sz="1000">
                <a:solidFill>
                  <a:schemeClr val="dk1"/>
                </a:solidFill>
                <a:latin typeface="Arial"/>
                <a:ea typeface="Arial"/>
                <a:cs typeface="Arial"/>
                <a:sym typeface="Arial"/>
              </a:rPr>
              <a:t> und klicken Sie </a:t>
            </a:r>
            <a:r>
              <a:rPr lang="de-DE" sz="1000" b="1">
                <a:solidFill>
                  <a:schemeClr val="dk1"/>
                </a:solidFill>
                <a:latin typeface="Arial"/>
                <a:ea typeface="Arial"/>
                <a:cs typeface="Arial"/>
                <a:sym typeface="Arial"/>
              </a:rPr>
              <a:t>Gehe zu…</a:t>
            </a:r>
            <a:r>
              <a:rPr lang="de-DE" sz="1000">
                <a:solidFill>
                  <a:schemeClr val="dk1"/>
                </a:solidFill>
                <a:latin typeface="Arial"/>
                <a:ea typeface="Arial"/>
                <a:cs typeface="Arial"/>
                <a:sym typeface="Arial"/>
              </a:rPr>
              <a:t>.</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a:solidFill>
                  <a:schemeClr val="dk1"/>
                </a:solidFill>
                <a:latin typeface="Arial"/>
                <a:ea typeface="Arial"/>
                <a:cs typeface="Arial"/>
                <a:sym typeface="Arial"/>
              </a:rPr>
              <a:t>Sollte das RWTH Add In angezeigt werden, entfernen Sie es! Anders ist eine dauerhafte Installierung nicht möglich.</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a:solidFill>
                  <a:schemeClr val="dk1"/>
                </a:solidFill>
                <a:latin typeface="Arial"/>
                <a:ea typeface="Arial"/>
                <a:cs typeface="Arial"/>
                <a:sym typeface="Arial"/>
              </a:rPr>
              <a:t>Klicken Sie auf </a:t>
            </a:r>
            <a:r>
              <a:rPr lang="de-DE" sz="1000" b="1">
                <a:solidFill>
                  <a:schemeClr val="dk1"/>
                </a:solidFill>
                <a:latin typeface="Arial"/>
                <a:ea typeface="Arial"/>
                <a:cs typeface="Arial"/>
                <a:sym typeface="Arial"/>
              </a:rPr>
              <a:t>Neu Hinzufügen…</a:t>
            </a:r>
            <a:r>
              <a:rPr lang="de-DE" sz="1000" b="0">
                <a:solidFill>
                  <a:schemeClr val="dk1"/>
                </a:solidFill>
                <a:latin typeface="Arial"/>
                <a:ea typeface="Arial"/>
                <a:cs typeface="Arial"/>
                <a:sym typeface="Arial"/>
              </a:rPr>
              <a:t>, suchen Sie das Add-In auf ihrem PC raus und klicken Sie auf </a:t>
            </a:r>
            <a:r>
              <a:rPr lang="de-DE" sz="1000" b="1">
                <a:solidFill>
                  <a:schemeClr val="dk1"/>
                </a:solidFill>
                <a:latin typeface="Arial"/>
                <a:ea typeface="Arial"/>
                <a:cs typeface="Arial"/>
                <a:sym typeface="Arial"/>
              </a:rPr>
              <a:t>OK</a:t>
            </a:r>
          </a:p>
          <a:p>
            <a:pPr marL="228600" marR="0" lvl="0" indent="-228600" algn="l" rtl="0">
              <a:lnSpc>
                <a:spcPct val="100000"/>
              </a:lnSpc>
              <a:spcBef>
                <a:spcPts val="0"/>
              </a:spcBef>
              <a:spcAft>
                <a:spcPts val="0"/>
              </a:spcAft>
              <a:buClr>
                <a:schemeClr val="dk1"/>
              </a:buClr>
              <a:buSzPct val="100000"/>
              <a:buFont typeface="Arial"/>
              <a:buAutoNum type="arabicPeriod"/>
            </a:pPr>
            <a:r>
              <a:rPr lang="de-DE" sz="1000" b="0">
                <a:solidFill>
                  <a:schemeClr val="dk1"/>
                </a:solidFill>
                <a:latin typeface="Arial"/>
                <a:ea typeface="Arial"/>
                <a:cs typeface="Arial"/>
                <a:sym typeface="Arial"/>
              </a:rPr>
              <a:t>Mit </a:t>
            </a:r>
            <a:r>
              <a:rPr lang="de-DE" sz="1000" b="1">
                <a:solidFill>
                  <a:schemeClr val="dk1"/>
                </a:solidFill>
                <a:latin typeface="Arial"/>
                <a:ea typeface="Arial"/>
                <a:cs typeface="Arial"/>
                <a:sym typeface="Arial"/>
              </a:rPr>
              <a:t>Schließen </a:t>
            </a:r>
            <a:r>
              <a:rPr lang="de-DE" sz="1000" b="0">
                <a:solidFill>
                  <a:schemeClr val="dk1"/>
                </a:solidFill>
                <a:latin typeface="Arial"/>
                <a:ea typeface="Arial"/>
                <a:cs typeface="Arial"/>
                <a:sym typeface="Arial"/>
              </a:rPr>
              <a:t>wird das Add-In dauerhaft gespeichert. Sie können es danach jederzeit wieder entfernen</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Inhalt_Bi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288000" y="201600"/>
            <a:ext cx="8567999" cy="543599"/>
          </a:xfrm>
          <a:prstGeom prst="rect">
            <a:avLst/>
          </a:prstGeom>
          <a:noFill/>
          <a:ln>
            <a:noFill/>
          </a:ln>
        </p:spPr>
        <p:txBody>
          <a:bodyPr lIns="91425" tIns="91425" rIns="91425" bIns="91425" anchor="b" anchorCtr="0"/>
          <a:lstStyle>
            <a:lvl1pPr marL="0" marR="0" lvl="0" indent="0" algn="l" rtl="0">
              <a:lnSpc>
                <a:spcPct val="90000"/>
              </a:lnSpc>
              <a:spcBef>
                <a:spcPts val="0"/>
              </a:spcBef>
              <a:spcAft>
                <a:spcPts val="0"/>
              </a:spcAft>
              <a:buNone/>
              <a:defRPr sz="2000" b="1" i="0" u="none" strike="noStrike" cap="none">
                <a:solidFill>
                  <a:srgbClr val="3E545F"/>
                </a:solidFill>
                <a:latin typeface="Arial"/>
                <a:ea typeface="Arial"/>
                <a:cs typeface="Arial"/>
                <a:sym typeface="Arial"/>
              </a:defRPr>
            </a:lvl1pPr>
            <a:lvl2pPr marL="0" marR="0" lvl="1"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2pPr>
            <a:lvl3pPr marL="0" marR="0" lvl="2"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3pPr>
            <a:lvl4pPr marL="0" marR="0" lvl="3"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4pPr>
            <a:lvl5pPr marL="0" marR="0" lvl="4"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5pPr>
            <a:lvl6pPr marL="457200" marR="0" lvl="5"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6pPr>
            <a:lvl7pPr marL="914400" marR="0" lvl="6"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7pPr>
            <a:lvl8pPr marL="1371600" marR="0" lvl="7"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8pPr>
            <a:lvl9pPr marL="1828800" marR="0" lvl="8"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a:solidFill>
                  <a:srgbClr val="3E545F"/>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body" idx="1"/>
          </p:nvPr>
        </p:nvSpPr>
        <p:spPr>
          <a:xfrm>
            <a:off x="287337" y="5359400"/>
            <a:ext cx="8559667" cy="499532"/>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Clr>
                <a:schemeClr val="dk2"/>
              </a:buClr>
              <a:buFont typeface="Arial"/>
              <a:buNone/>
              <a:defRPr sz="900" b="0" i="0" u="none" strike="noStrike" cap="none">
                <a:solidFill>
                  <a:schemeClr val="dk1"/>
                </a:solidFill>
                <a:latin typeface="Arial"/>
                <a:ea typeface="Arial"/>
                <a:cs typeface="Arial"/>
                <a:sym typeface="Arial"/>
              </a:defRPr>
            </a:lvl1pPr>
            <a:lvl2pPr marL="432000" marR="0" lvl="1" indent="-114499" algn="l" rtl="0">
              <a:lnSpc>
                <a:spcPct val="100000"/>
              </a:lnSpc>
              <a:spcBef>
                <a:spcPts val="0"/>
              </a:spcBef>
              <a:spcAft>
                <a:spcPts val="0"/>
              </a:spcAft>
              <a:buClr>
                <a:schemeClr val="dk2"/>
              </a:buClr>
              <a:buSzPct val="100000"/>
              <a:buFont typeface="Noto Sans Symbols"/>
              <a:buChar char="−"/>
              <a:defRPr sz="1600" b="0" i="0" u="none" strike="noStrike" cap="none">
                <a:solidFill>
                  <a:schemeClr val="dk1"/>
                </a:solidFill>
                <a:latin typeface="Arial"/>
                <a:ea typeface="Arial"/>
                <a:cs typeface="Arial"/>
                <a:sym typeface="Arial"/>
              </a:defRPr>
            </a:lvl2pPr>
            <a:lvl3pPr marL="648000" marR="0" lvl="2" indent="-134919" algn="l" rtl="0">
              <a:lnSpc>
                <a:spcPct val="100000"/>
              </a:lnSpc>
              <a:spcBef>
                <a:spcPts val="0"/>
              </a:spcBef>
              <a:spcAft>
                <a:spcPts val="0"/>
              </a:spcAft>
              <a:buClr>
                <a:schemeClr val="dk2"/>
              </a:buClr>
              <a:buSzPct val="80000"/>
              <a:buFont typeface="Noto Sans Symbols"/>
              <a:buChar char="▪"/>
              <a:defRPr sz="1600" b="0" i="0" u="none" strike="noStrike" cap="none">
                <a:solidFill>
                  <a:schemeClr val="dk1"/>
                </a:solidFill>
                <a:latin typeface="Arial"/>
                <a:ea typeface="Arial"/>
                <a:cs typeface="Arial"/>
                <a:sym typeface="Arial"/>
              </a:defRPr>
            </a:lvl3pPr>
            <a:lvl4pPr marL="864000" marR="0" lvl="3" indent="-114699" algn="l" rtl="0">
              <a:lnSpc>
                <a:spcPct val="100000"/>
              </a:lnSpc>
              <a:spcBef>
                <a:spcPts val="0"/>
              </a:spcBef>
              <a:spcAft>
                <a:spcPts val="0"/>
              </a:spcAft>
              <a:buClr>
                <a:schemeClr val="dk2"/>
              </a:buClr>
              <a:buSzPct val="100000"/>
              <a:buFont typeface="Arial"/>
              <a:buChar char="-"/>
              <a:defRPr sz="1600" b="0" i="0" u="none" strike="noStrike" cap="none">
                <a:solidFill>
                  <a:schemeClr val="dk1"/>
                </a:solidFill>
                <a:latin typeface="Arial"/>
                <a:ea typeface="Arial"/>
                <a:cs typeface="Arial"/>
                <a:sym typeface="Arial"/>
              </a:defRPr>
            </a:lvl4pPr>
            <a:lvl5pPr marL="864000" marR="0" lvl="4" indent="-114699" algn="l" rtl="0">
              <a:lnSpc>
                <a:spcPct val="90000"/>
              </a:lnSpc>
              <a:spcBef>
                <a:spcPts val="0"/>
              </a:spcBef>
              <a:spcAft>
                <a:spcPts val="0"/>
              </a:spcAft>
              <a:buClr>
                <a:schemeClr val="dk2"/>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pic>
        <p:nvPicPr>
          <p:cNvPr id="74" name="Shape 74"/>
          <p:cNvPicPr preferRelativeResize="0"/>
          <p:nvPr/>
        </p:nvPicPr>
        <p:blipFill rotWithShape="1">
          <a:blip r:embed="rId2">
            <a:alphaModFix/>
          </a:blip>
          <a:srcRect l="1724" t="22789" r="10310" b="15440"/>
          <a:stretch/>
        </p:blipFill>
        <p:spPr>
          <a:xfrm>
            <a:off x="545429" y="1225103"/>
            <a:ext cx="8043482" cy="3765467"/>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Inhalt_Diagramm">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288000" y="201600"/>
            <a:ext cx="8567999" cy="543599"/>
          </a:xfrm>
          <a:prstGeom prst="rect">
            <a:avLst/>
          </a:prstGeom>
          <a:noFill/>
          <a:ln>
            <a:noFill/>
          </a:ln>
        </p:spPr>
        <p:txBody>
          <a:bodyPr lIns="91425" tIns="91425" rIns="91425" bIns="91425" anchor="b" anchorCtr="0"/>
          <a:lstStyle>
            <a:lvl1pPr marL="0" marR="0" lvl="0" indent="0" algn="l" rtl="0">
              <a:lnSpc>
                <a:spcPct val="90000"/>
              </a:lnSpc>
              <a:spcBef>
                <a:spcPts val="0"/>
              </a:spcBef>
              <a:spcAft>
                <a:spcPts val="0"/>
              </a:spcAft>
              <a:buNone/>
              <a:defRPr sz="2000" b="1" i="0" u="none" strike="noStrike" cap="none">
                <a:solidFill>
                  <a:srgbClr val="3E545F"/>
                </a:solidFill>
                <a:latin typeface="Arial"/>
                <a:ea typeface="Arial"/>
                <a:cs typeface="Arial"/>
                <a:sym typeface="Arial"/>
              </a:defRPr>
            </a:lvl1pPr>
            <a:lvl2pPr marL="0" marR="0" lvl="1"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2pPr>
            <a:lvl3pPr marL="0" marR="0" lvl="2"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3pPr>
            <a:lvl4pPr marL="0" marR="0" lvl="3"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4pPr>
            <a:lvl5pPr marL="0" marR="0" lvl="4"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5pPr>
            <a:lvl6pPr marL="457200" marR="0" lvl="5"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6pPr>
            <a:lvl7pPr marL="914400" marR="0" lvl="6"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7pPr>
            <a:lvl8pPr marL="1371600" marR="0" lvl="7"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8pPr>
            <a:lvl9pPr marL="1828800" marR="0" lvl="8" indent="0" algn="l" rtl="0">
              <a:lnSpc>
                <a:spcPct val="90000"/>
              </a:lnSpc>
              <a:spcBef>
                <a:spcPts val="0"/>
              </a:spcBef>
              <a:spcAft>
                <a:spcPts val="0"/>
              </a:spcAft>
              <a:buNone/>
              <a:defRPr sz="44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body" idx="1"/>
          </p:nvPr>
        </p:nvSpPr>
        <p:spPr>
          <a:xfrm>
            <a:off x="288000" y="1152000"/>
            <a:ext cx="8569325" cy="2519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2000" b="1"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2"/>
              </a:buClr>
              <a:buFont typeface="Noto Sans Symbols"/>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2"/>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90000"/>
              </a:lnSpc>
              <a:spcBef>
                <a:spcPts val="0"/>
              </a:spcBef>
              <a:spcAft>
                <a:spcPts val="0"/>
              </a:spcAft>
              <a:buClr>
                <a:schemeClr val="dk2"/>
              </a:buClr>
              <a:buFont typeface="Arial"/>
              <a:buNone/>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a:solidFill>
                  <a:srgbClr val="3E545F"/>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9" name="Shape 79"/>
          <p:cNvSpPr>
            <a:spLocks noGrp="1"/>
          </p:cNvSpPr>
          <p:nvPr>
            <p:ph type="chart" idx="2"/>
          </p:nvPr>
        </p:nvSpPr>
        <p:spPr>
          <a:xfrm>
            <a:off x="287337" y="1684800"/>
            <a:ext cx="8569325" cy="3632199"/>
          </a:xfrm>
          <a:prstGeom prst="rect">
            <a:avLst/>
          </a:prstGeom>
          <a:noFill/>
          <a:ln>
            <a:noFill/>
          </a:ln>
        </p:spPr>
        <p:txBody>
          <a:bodyPr lIns="91425" tIns="91425" rIns="91425" bIns="91425" anchor="t" anchorCtr="0"/>
          <a:lstStyle>
            <a:lvl1pPr marL="216000" marR="0" lvl="0" indent="-101699" algn="l" rtl="0">
              <a:lnSpc>
                <a:spcPct val="100000"/>
              </a:lnSpc>
              <a:spcBef>
                <a:spcPts val="0"/>
              </a:spcBef>
              <a:spcAft>
                <a:spcPts val="0"/>
              </a:spcAft>
              <a:buClr>
                <a:schemeClr val="dk2"/>
              </a:buClr>
              <a:buSzPct val="100000"/>
              <a:buFont typeface="Arial"/>
              <a:buChar char="•"/>
              <a:defRPr sz="1800" b="0" i="0" u="none" strike="noStrike" cap="none">
                <a:solidFill>
                  <a:schemeClr val="dk1"/>
                </a:solidFill>
                <a:latin typeface="Arial"/>
                <a:ea typeface="Arial"/>
                <a:cs typeface="Arial"/>
                <a:sym typeface="Arial"/>
              </a:defRPr>
            </a:lvl1pPr>
            <a:lvl2pPr marL="432000" marR="0" lvl="1" indent="-114499" algn="l" rtl="0">
              <a:lnSpc>
                <a:spcPct val="100000"/>
              </a:lnSpc>
              <a:spcBef>
                <a:spcPts val="0"/>
              </a:spcBef>
              <a:spcAft>
                <a:spcPts val="0"/>
              </a:spcAft>
              <a:buClr>
                <a:schemeClr val="dk2"/>
              </a:buClr>
              <a:buSzPct val="100000"/>
              <a:buFont typeface="Noto Sans Symbols"/>
              <a:buChar char="−"/>
              <a:defRPr sz="1600" b="0" i="0" u="none" strike="noStrike" cap="none">
                <a:solidFill>
                  <a:schemeClr val="dk1"/>
                </a:solidFill>
                <a:latin typeface="Arial"/>
                <a:ea typeface="Arial"/>
                <a:cs typeface="Arial"/>
                <a:sym typeface="Arial"/>
              </a:defRPr>
            </a:lvl2pPr>
            <a:lvl3pPr marL="648000" marR="0" lvl="2" indent="-134919" algn="l" rtl="0">
              <a:lnSpc>
                <a:spcPct val="100000"/>
              </a:lnSpc>
              <a:spcBef>
                <a:spcPts val="0"/>
              </a:spcBef>
              <a:spcAft>
                <a:spcPts val="0"/>
              </a:spcAft>
              <a:buClr>
                <a:schemeClr val="dk2"/>
              </a:buClr>
              <a:buSzPct val="80000"/>
              <a:buFont typeface="Noto Sans Symbols"/>
              <a:buChar char="▪"/>
              <a:defRPr sz="1600" b="0" i="0" u="none" strike="noStrike" cap="none">
                <a:solidFill>
                  <a:schemeClr val="dk1"/>
                </a:solidFill>
                <a:latin typeface="Arial"/>
                <a:ea typeface="Arial"/>
                <a:cs typeface="Arial"/>
                <a:sym typeface="Arial"/>
              </a:defRPr>
            </a:lvl3pPr>
            <a:lvl4pPr marL="864000" marR="0" lvl="3" indent="-114699" algn="l" rtl="0">
              <a:lnSpc>
                <a:spcPct val="100000"/>
              </a:lnSpc>
              <a:spcBef>
                <a:spcPts val="0"/>
              </a:spcBef>
              <a:spcAft>
                <a:spcPts val="0"/>
              </a:spcAft>
              <a:buClr>
                <a:schemeClr val="dk2"/>
              </a:buClr>
              <a:buSzPct val="100000"/>
              <a:buFont typeface="Arial"/>
              <a:buChar char="-"/>
              <a:defRPr sz="1600" b="0" i="0" u="none" strike="noStrike" cap="none">
                <a:solidFill>
                  <a:schemeClr val="dk1"/>
                </a:solidFill>
                <a:latin typeface="Arial"/>
                <a:ea typeface="Arial"/>
                <a:cs typeface="Arial"/>
                <a:sym typeface="Arial"/>
              </a:defRPr>
            </a:lvl4pPr>
            <a:lvl5pPr marL="864000" marR="0" lvl="4" indent="-114699" algn="l" rtl="0">
              <a:lnSpc>
                <a:spcPct val="90000"/>
              </a:lnSpc>
              <a:spcBef>
                <a:spcPts val="0"/>
              </a:spcBef>
              <a:spcAft>
                <a:spcPts val="0"/>
              </a:spcAft>
              <a:buClr>
                <a:schemeClr val="dk2"/>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p:nvPr/>
        </p:nvSpPr>
        <p:spPr>
          <a:xfrm>
            <a:off x="1132042" y="6211578"/>
            <a:ext cx="4251324" cy="630236"/>
          </a:xfrm>
          <a:prstGeom prst="rect">
            <a:avLst/>
          </a:prstGeom>
          <a:noFill/>
          <a:ln>
            <a:noFill/>
          </a:ln>
        </p:spPr>
        <p:txBody>
          <a:bodyPr lIns="0" tIns="0" rIns="0" bIns="0" anchor="t" anchorCtr="0">
            <a:noAutofit/>
          </a:bodyPr>
          <a:lstStyle/>
          <a:p>
            <a:pPr marL="0" marR="0" lvl="0" indent="0" algn="l" rtl="0">
              <a:lnSpc>
                <a:spcPct val="125000"/>
              </a:lnSpc>
              <a:spcBef>
                <a:spcPts val="0"/>
              </a:spcBef>
              <a:spcAft>
                <a:spcPts val="0"/>
              </a:spcAft>
              <a:buSzPct val="25000"/>
              <a:buNone/>
            </a:pPr>
            <a:r>
              <a:rPr lang="en-GB" sz="1050" b="0" i="0" u="none" strike="noStrike" cap="none" noProof="0" dirty="0">
                <a:solidFill>
                  <a:srgbClr val="3F5260"/>
                </a:solidFill>
                <a:latin typeface="+mn-lt"/>
                <a:ea typeface="Arial"/>
                <a:cs typeface="Arial"/>
                <a:sym typeface="Arial"/>
              </a:rPr>
              <a:t>Project 9: Results, implementation, project review</a:t>
            </a:r>
          </a:p>
          <a:p>
            <a:pPr marL="0" marR="0" lvl="0" indent="0" algn="l" defTabSz="914400" rtl="0" eaLnBrk="1" fontAlgn="auto" latinLnBrk="0" hangingPunct="1">
              <a:lnSpc>
                <a:spcPct val="125000"/>
              </a:lnSpc>
              <a:spcBef>
                <a:spcPts val="0"/>
              </a:spcBef>
              <a:spcAft>
                <a:spcPts val="0"/>
              </a:spcAft>
              <a:buClrTx/>
              <a:buSzPct val="25000"/>
              <a:buFontTx/>
              <a:buNone/>
              <a:tabLst/>
              <a:defRPr/>
            </a:pPr>
            <a:r>
              <a:rPr lang="en-GB" sz="1050" b="0" i="0" u="none" strike="noStrike" cap="none" noProof="0" dirty="0">
                <a:solidFill>
                  <a:srgbClr val="3F5260"/>
                </a:solidFill>
                <a:latin typeface="+mn-lt"/>
                <a:ea typeface="Arial"/>
                <a:cs typeface="Arial"/>
                <a:sym typeface="Arial"/>
              </a:rPr>
              <a:t>Laboratory 5  |  6. 12. 2016 |  Markus</a:t>
            </a:r>
            <a:r>
              <a:rPr lang="en-GB" sz="1050" b="0" i="0" u="none" strike="noStrike" cap="none" baseline="0" noProof="0" dirty="0">
                <a:solidFill>
                  <a:srgbClr val="3F5260"/>
                </a:solidFill>
                <a:latin typeface="+mn-lt"/>
                <a:ea typeface="Arial"/>
                <a:cs typeface="Arial"/>
                <a:sym typeface="Arial"/>
              </a:rPr>
              <a:t> </a:t>
            </a:r>
            <a:r>
              <a:rPr lang="en-GB" sz="1050" b="0" i="0" u="none" strike="noStrike" cap="none" baseline="0" noProof="0" dirty="0" err="1">
                <a:solidFill>
                  <a:srgbClr val="3F5260"/>
                </a:solidFill>
                <a:latin typeface="+mn-lt"/>
                <a:ea typeface="Arial"/>
                <a:cs typeface="Arial"/>
                <a:sym typeface="Arial"/>
              </a:rPr>
              <a:t>Kühlen</a:t>
            </a:r>
            <a:r>
              <a:rPr lang="en-GB" sz="1050" b="0" i="0" u="none" strike="noStrike" cap="none" noProof="0" dirty="0">
                <a:solidFill>
                  <a:srgbClr val="3F5260"/>
                </a:solidFill>
                <a:effectLst/>
                <a:latin typeface="+mn-lt"/>
                <a:ea typeface="Arial"/>
                <a:cs typeface="Arial"/>
                <a:sym typeface="Arial"/>
              </a:rPr>
              <a:t> </a:t>
            </a:r>
          </a:p>
          <a:p>
            <a:pPr marL="0" marR="0" lvl="0" indent="0" algn="l" rtl="0">
              <a:lnSpc>
                <a:spcPct val="125000"/>
              </a:lnSpc>
              <a:spcBef>
                <a:spcPts val="0"/>
              </a:spcBef>
              <a:spcAft>
                <a:spcPts val="0"/>
              </a:spcAft>
              <a:buSzPct val="25000"/>
              <a:buNone/>
            </a:pPr>
            <a:endParaRPr lang="en-GB" sz="1050" b="0" i="0" u="none" strike="noStrike" cap="none" noProof="0" dirty="0">
              <a:solidFill>
                <a:srgbClr val="3F5260"/>
              </a:solidFill>
              <a:latin typeface="+mn-lt"/>
              <a:ea typeface="Arial"/>
              <a:cs typeface="Arial"/>
              <a:sym typeface="Arial"/>
            </a:endParaRPr>
          </a:p>
        </p:txBody>
      </p:sp>
      <p:sp>
        <p:nvSpPr>
          <p:cNvPr id="11" name="Shape 11"/>
          <p:cNvSpPr txBox="1">
            <a:spLocks noGrp="1"/>
          </p:cNvSpPr>
          <p:nvPr>
            <p:ph type="ftr" idx="11"/>
          </p:nvPr>
        </p:nvSpPr>
        <p:spPr>
          <a:xfrm>
            <a:off x="287337" y="6227762"/>
            <a:ext cx="731837" cy="39687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050" b="0" i="0" u="none" strike="noStrike" cap="none">
                <a:solidFill>
                  <a:srgbClr val="3E545F"/>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lang="en-GB" noProof="0" dirty="0"/>
          </a:p>
        </p:txBody>
      </p:sp>
      <p:cxnSp>
        <p:nvCxnSpPr>
          <p:cNvPr id="12" name="Shape 12"/>
          <p:cNvCxnSpPr/>
          <p:nvPr/>
        </p:nvCxnSpPr>
        <p:spPr>
          <a:xfrm>
            <a:off x="287337" y="814387"/>
            <a:ext cx="8569325" cy="0"/>
          </a:xfrm>
          <a:prstGeom prst="straightConnector1">
            <a:avLst/>
          </a:prstGeom>
          <a:noFill/>
          <a:ln w="9525" cap="flat" cmpd="sng">
            <a:solidFill>
              <a:schemeClr val="dk1"/>
            </a:solidFill>
            <a:prstDash val="solid"/>
            <a:miter/>
            <a:headEnd type="none" w="med" len="med"/>
            <a:tailEnd type="none" w="med" len="med"/>
          </a:ln>
        </p:spPr>
      </p:cxnSp>
      <p:cxnSp>
        <p:nvCxnSpPr>
          <p:cNvPr id="13" name="Shape 13"/>
          <p:cNvCxnSpPr/>
          <p:nvPr/>
        </p:nvCxnSpPr>
        <p:spPr>
          <a:xfrm>
            <a:off x="287337" y="6040437"/>
            <a:ext cx="8569325" cy="0"/>
          </a:xfrm>
          <a:prstGeom prst="straightConnector1">
            <a:avLst/>
          </a:prstGeom>
          <a:noFill/>
          <a:ln w="9525" cap="flat" cmpd="sng">
            <a:solidFill>
              <a:schemeClr val="dk1"/>
            </a:solidFill>
            <a:prstDash val="solid"/>
            <a:miter/>
            <a:headEnd type="none" w="med" len="med"/>
            <a:tailEnd type="none" w="med" len="med"/>
          </a:ln>
        </p:spPr>
      </p:cxnSp>
      <p:sp>
        <p:nvSpPr>
          <p:cNvPr id="14" name="Shape 14"/>
          <p:cNvSpPr txBox="1"/>
          <p:nvPr/>
        </p:nvSpPr>
        <p:spPr>
          <a:xfrm>
            <a:off x="-2245176" y="5412101"/>
            <a:ext cx="2033133" cy="1477328"/>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GB" sz="1000" b="1" i="0" u="none" strike="noStrike" cap="none" noProof="0" dirty="0" err="1">
                <a:solidFill>
                  <a:schemeClr val="dk1"/>
                </a:solidFill>
                <a:latin typeface="Arial"/>
                <a:ea typeface="Arial"/>
                <a:cs typeface="Arial"/>
                <a:sym typeface="Arial"/>
              </a:rPr>
              <a:t>Fußzeile</a:t>
            </a:r>
            <a:r>
              <a:rPr lang="en-GB" sz="1000" b="1" i="0" u="none" strike="noStrike" cap="none" noProof="0" dirty="0">
                <a:solidFill>
                  <a:schemeClr val="dk1"/>
                </a:solidFill>
                <a:latin typeface="Arial"/>
                <a:ea typeface="Arial"/>
                <a:cs typeface="Arial"/>
                <a:sym typeface="Arial"/>
              </a:rPr>
              <a:t> </a:t>
            </a:r>
            <a:r>
              <a:rPr lang="en-GB" sz="1000" b="1" i="0" u="none" strike="noStrike" cap="none" noProof="0" dirty="0" err="1">
                <a:solidFill>
                  <a:schemeClr val="dk1"/>
                </a:solidFill>
                <a:latin typeface="Arial"/>
                <a:ea typeface="Arial"/>
                <a:cs typeface="Arial"/>
                <a:sym typeface="Arial"/>
              </a:rPr>
              <a:t>anpassen</a:t>
            </a:r>
            <a:r>
              <a:rPr lang="en-GB" sz="1000" b="1" i="0" u="none" strike="noStrike" cap="none" noProof="0" dirty="0">
                <a:solidFill>
                  <a:schemeClr val="dk1"/>
                </a:solidFill>
                <a:latin typeface="Arial"/>
                <a:ea typeface="Arial"/>
                <a:cs typeface="Arial"/>
                <a:sym typeface="Arial"/>
              </a:rPr>
              <a:t>:</a:t>
            </a:r>
          </a:p>
          <a:p>
            <a:pPr marL="0" marR="0" lvl="0" indent="0" algn="l" rtl="0">
              <a:spcBef>
                <a:spcPts val="0"/>
              </a:spcBef>
              <a:spcAft>
                <a:spcPts val="0"/>
              </a:spcAft>
              <a:buSzPct val="25000"/>
              <a:buNone/>
            </a:pPr>
            <a:r>
              <a:rPr lang="en-GB" sz="1000" b="0" i="0" u="none" strike="noStrike" cap="none" noProof="0" dirty="0" err="1">
                <a:solidFill>
                  <a:schemeClr val="dk1"/>
                </a:solidFill>
                <a:latin typeface="Arial"/>
                <a:ea typeface="Arial"/>
                <a:cs typeface="Arial"/>
                <a:sym typeface="Arial"/>
              </a:rPr>
              <a:t>Zum</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Anpassen</a:t>
            </a:r>
            <a:r>
              <a:rPr lang="en-GB" sz="1000" b="0" i="0" u="none" strike="noStrike" cap="none" noProof="0" dirty="0">
                <a:solidFill>
                  <a:schemeClr val="dk1"/>
                </a:solidFill>
                <a:latin typeface="Arial"/>
                <a:ea typeface="Arial"/>
                <a:cs typeface="Arial"/>
                <a:sym typeface="Arial"/>
              </a:rPr>
              <a:t> der </a:t>
            </a:r>
            <a:r>
              <a:rPr lang="en-GB" sz="1000" b="0" i="0" u="none" strike="noStrike" cap="none" noProof="0" dirty="0" err="1">
                <a:solidFill>
                  <a:schemeClr val="dk1"/>
                </a:solidFill>
                <a:latin typeface="Arial"/>
                <a:ea typeface="Arial"/>
                <a:cs typeface="Arial"/>
                <a:sym typeface="Arial"/>
              </a:rPr>
              <a:t>Fußzeile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unter</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Karteireiter</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Ansicht</a:t>
            </a:r>
            <a:r>
              <a:rPr lang="en-GB" sz="1000" b="0" i="0" u="none" strike="noStrike" cap="none" noProof="0" dirty="0">
                <a:solidFill>
                  <a:schemeClr val="dk1"/>
                </a:solidFill>
                <a:latin typeface="Arial"/>
                <a:ea typeface="Arial"/>
                <a:cs typeface="Arial"/>
                <a:sym typeface="Arial"/>
              </a:rPr>
              <a:t> &gt; auf </a:t>
            </a:r>
            <a:r>
              <a:rPr lang="en-GB" sz="1000" b="0" i="0" u="none" strike="noStrike" cap="none" noProof="0" dirty="0" err="1">
                <a:solidFill>
                  <a:schemeClr val="dk1"/>
                </a:solidFill>
                <a:latin typeface="Arial"/>
                <a:ea typeface="Arial"/>
                <a:cs typeface="Arial"/>
                <a:sym typeface="Arial"/>
              </a:rPr>
              <a:t>Folienmaster</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klicken</a:t>
            </a:r>
            <a:r>
              <a:rPr lang="en-GB" sz="1000" b="0" i="0" u="none" strike="noStrike" cap="none" noProof="0" dirty="0">
                <a:solidFill>
                  <a:schemeClr val="dk1"/>
                </a:solidFill>
                <a:latin typeface="Arial"/>
                <a:ea typeface="Arial"/>
                <a:cs typeface="Arial"/>
                <a:sym typeface="Arial"/>
              </a:rPr>
              <a:t>. Links in der </a:t>
            </a:r>
            <a:r>
              <a:rPr lang="en-GB" sz="1000" b="0" i="0" u="none" strike="noStrike" cap="none" noProof="0" dirty="0" err="1">
                <a:solidFill>
                  <a:schemeClr val="dk1"/>
                </a:solidFill>
                <a:latin typeface="Arial"/>
                <a:ea typeface="Arial"/>
                <a:cs typeface="Arial"/>
                <a:sym typeface="Arial"/>
              </a:rPr>
              <a:t>Übersicht</a:t>
            </a:r>
            <a:r>
              <a:rPr lang="en-GB" sz="1000" b="0" i="0" u="none" strike="noStrike" cap="none" noProof="0" dirty="0">
                <a:solidFill>
                  <a:schemeClr val="dk1"/>
                </a:solidFill>
                <a:latin typeface="Arial"/>
                <a:ea typeface="Arial"/>
                <a:cs typeface="Arial"/>
                <a:sym typeface="Arial"/>
              </a:rPr>
              <a:t> auf die </a:t>
            </a:r>
            <a:r>
              <a:rPr lang="en-GB" sz="1000" b="0" i="0" u="none" strike="noStrike" cap="none" noProof="0" dirty="0" err="1">
                <a:solidFill>
                  <a:schemeClr val="dk1"/>
                </a:solidFill>
                <a:latin typeface="Arial"/>
                <a:ea typeface="Arial"/>
                <a:cs typeface="Arial"/>
                <a:sym typeface="Arial"/>
              </a:rPr>
              <a:t>oberste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Folie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scrollen</a:t>
            </a:r>
            <a:r>
              <a:rPr lang="en-GB" sz="1000" b="0" i="0" u="none" strike="noStrike" cap="none" noProof="0" dirty="0">
                <a:solidFill>
                  <a:schemeClr val="dk1"/>
                </a:solidFill>
                <a:latin typeface="Arial"/>
                <a:ea typeface="Arial"/>
                <a:cs typeface="Arial"/>
                <a:sym typeface="Arial"/>
              </a:rPr>
              <a:t> und </a:t>
            </a:r>
            <a:r>
              <a:rPr lang="en-GB" sz="1000" b="0" i="0" u="none" strike="noStrike" cap="none" noProof="0" dirty="0" err="1">
                <a:solidFill>
                  <a:schemeClr val="dk1"/>
                </a:solidFill>
                <a:latin typeface="Arial"/>
                <a:ea typeface="Arial"/>
                <a:cs typeface="Arial"/>
                <a:sym typeface="Arial"/>
              </a:rPr>
              <a:t>dort</a:t>
            </a:r>
            <a:r>
              <a:rPr lang="en-GB" sz="1000" b="0" i="0" u="none" strike="noStrike" cap="none" noProof="0" dirty="0">
                <a:solidFill>
                  <a:schemeClr val="dk1"/>
                </a:solidFill>
                <a:latin typeface="Arial"/>
                <a:ea typeface="Arial"/>
                <a:cs typeface="Arial"/>
                <a:sym typeface="Arial"/>
              </a:rPr>
              <a:t> in die </a:t>
            </a:r>
            <a:r>
              <a:rPr lang="en-GB" sz="1000" b="0" i="0" u="none" strike="noStrike" cap="none" noProof="0" dirty="0" err="1">
                <a:solidFill>
                  <a:schemeClr val="dk1"/>
                </a:solidFill>
                <a:latin typeface="Arial"/>
                <a:ea typeface="Arial"/>
                <a:cs typeface="Arial"/>
                <a:sym typeface="Arial"/>
              </a:rPr>
              <a:t>Fußzeile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klicken</a:t>
            </a:r>
            <a:r>
              <a:rPr lang="en-GB" sz="1000" b="0" i="0" u="none" strike="noStrike" cap="none" noProof="0" dirty="0">
                <a:solidFill>
                  <a:schemeClr val="dk1"/>
                </a:solidFill>
                <a:latin typeface="Arial"/>
                <a:ea typeface="Arial"/>
                <a:cs typeface="Arial"/>
                <a:sym typeface="Arial"/>
              </a:rPr>
              <a:t>. So </a:t>
            </a:r>
            <a:r>
              <a:rPr lang="en-GB" sz="1000" b="0" i="0" u="none" strike="noStrike" cap="none" noProof="0" dirty="0" err="1">
                <a:solidFill>
                  <a:schemeClr val="dk1"/>
                </a:solidFill>
                <a:latin typeface="Arial"/>
                <a:ea typeface="Arial"/>
                <a:cs typeface="Arial"/>
                <a:sym typeface="Arial"/>
              </a:rPr>
              <a:t>wird</a:t>
            </a:r>
            <a:r>
              <a:rPr lang="en-GB" sz="1000" b="0" i="0" u="none" strike="noStrike" cap="none" noProof="0" dirty="0">
                <a:solidFill>
                  <a:schemeClr val="dk1"/>
                </a:solidFill>
                <a:latin typeface="Arial"/>
                <a:ea typeface="Arial"/>
                <a:cs typeface="Arial"/>
                <a:sym typeface="Arial"/>
              </a:rPr>
              <a:t> der Text </a:t>
            </a:r>
            <a:r>
              <a:rPr lang="en-GB" sz="1000" b="0" i="0" u="none" strike="noStrike" cap="none" noProof="0" dirty="0" err="1">
                <a:solidFill>
                  <a:schemeClr val="dk1"/>
                </a:solidFill>
                <a:latin typeface="Arial"/>
                <a:ea typeface="Arial"/>
                <a:cs typeface="Arial"/>
                <a:sym typeface="Arial"/>
              </a:rPr>
              <a:t>automatisch</a:t>
            </a:r>
            <a:r>
              <a:rPr lang="en-GB" sz="1000" b="0" i="0" u="none" strike="noStrike" cap="none" noProof="0" dirty="0">
                <a:solidFill>
                  <a:schemeClr val="dk1"/>
                </a:solidFill>
                <a:latin typeface="Arial"/>
                <a:ea typeface="Arial"/>
                <a:cs typeface="Arial"/>
                <a:sym typeface="Arial"/>
              </a:rPr>
              <a:t> auf </a:t>
            </a:r>
            <a:r>
              <a:rPr lang="en-GB" sz="1000" b="0" i="0" u="none" strike="noStrike" cap="none" noProof="0" dirty="0" err="1">
                <a:solidFill>
                  <a:schemeClr val="dk1"/>
                </a:solidFill>
                <a:latin typeface="Arial"/>
                <a:ea typeface="Arial"/>
                <a:cs typeface="Arial"/>
                <a:sym typeface="Arial"/>
              </a:rPr>
              <a:t>allen</a:t>
            </a:r>
            <a:r>
              <a:rPr lang="en-GB" sz="1000" b="0" i="0" u="none" strike="noStrike" cap="none" noProof="0" dirty="0">
                <a:solidFill>
                  <a:schemeClr val="dk1"/>
                </a:solidFill>
                <a:latin typeface="Arial"/>
                <a:ea typeface="Arial"/>
                <a:cs typeface="Arial"/>
                <a:sym typeface="Arial"/>
              </a:rPr>
              <a:t> Seiten </a:t>
            </a:r>
            <a:r>
              <a:rPr lang="en-GB" sz="1000" b="0" i="0" u="none" strike="noStrike" cap="none" noProof="0" dirty="0" err="1">
                <a:solidFill>
                  <a:schemeClr val="dk1"/>
                </a:solidFill>
                <a:latin typeface="Arial"/>
                <a:ea typeface="Arial"/>
                <a:cs typeface="Arial"/>
                <a:sym typeface="Arial"/>
              </a:rPr>
              <a:t>angepasst</a:t>
            </a:r>
            <a:r>
              <a:rPr lang="en-GB" sz="1000" b="0" i="0" u="none" strike="noStrike" cap="none" noProof="0" dirty="0">
                <a:solidFill>
                  <a:schemeClr val="dk1"/>
                </a:solidFill>
                <a:latin typeface="Arial"/>
                <a:ea typeface="Arial"/>
                <a:cs typeface="Arial"/>
                <a:sym typeface="Arial"/>
              </a:rPr>
              <a:t>.</a:t>
            </a:r>
          </a:p>
        </p:txBody>
      </p:sp>
      <p:sp>
        <p:nvSpPr>
          <p:cNvPr id="15" name="Shape 15"/>
          <p:cNvSpPr txBox="1"/>
          <p:nvPr/>
        </p:nvSpPr>
        <p:spPr>
          <a:xfrm>
            <a:off x="-2246313" y="506412"/>
            <a:ext cx="2066924" cy="4708524"/>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GB" sz="1000" b="1" i="0" u="none" strike="noStrike" cap="none" noProof="0" dirty="0" err="1">
                <a:solidFill>
                  <a:schemeClr val="dk1"/>
                </a:solidFill>
                <a:latin typeface="Arial"/>
                <a:ea typeface="Arial"/>
                <a:cs typeface="Arial"/>
                <a:sym typeface="Arial"/>
              </a:rPr>
              <a:t>Seitenzahlen</a:t>
            </a:r>
            <a:r>
              <a:rPr lang="en-GB" sz="1000" b="1" i="0" u="none" strike="noStrike" cap="none" noProof="0" dirty="0">
                <a:solidFill>
                  <a:schemeClr val="dk1"/>
                </a:solidFill>
                <a:latin typeface="Arial"/>
                <a:ea typeface="Arial"/>
                <a:cs typeface="Arial"/>
                <a:sym typeface="Arial"/>
              </a:rPr>
              <a:t>:</a:t>
            </a:r>
          </a:p>
          <a:p>
            <a:pPr marL="0" marR="0" lvl="0" indent="0" algn="l" rtl="0">
              <a:spcBef>
                <a:spcPts val="0"/>
              </a:spcBef>
              <a:spcAft>
                <a:spcPts val="0"/>
              </a:spcAft>
              <a:buSzPct val="25000"/>
              <a:buNone/>
            </a:pPr>
            <a:r>
              <a:rPr lang="en-GB" sz="1000" b="0" i="0" u="none" strike="noStrike" cap="none" noProof="0" dirty="0">
                <a:solidFill>
                  <a:schemeClr val="dk1"/>
                </a:solidFill>
                <a:latin typeface="Arial"/>
                <a:ea typeface="Arial"/>
                <a:cs typeface="Arial"/>
                <a:sym typeface="Arial"/>
              </a:rPr>
              <a:t>Die </a:t>
            </a:r>
            <a:r>
              <a:rPr lang="en-GB" sz="1000" b="0" i="0" u="none" strike="noStrike" cap="none" noProof="0" dirty="0" err="1">
                <a:solidFill>
                  <a:schemeClr val="dk1"/>
                </a:solidFill>
                <a:latin typeface="Arial"/>
                <a:ea typeface="Arial"/>
                <a:cs typeface="Arial"/>
                <a:sym typeface="Arial"/>
              </a:rPr>
              <a:t>Seitenanzeige</a:t>
            </a:r>
            <a:r>
              <a:rPr lang="en-GB" sz="1000" b="0" i="0" u="none" strike="noStrike" cap="none" noProof="0" dirty="0">
                <a:solidFill>
                  <a:schemeClr val="dk1"/>
                </a:solidFill>
                <a:latin typeface="Arial"/>
                <a:ea typeface="Arial"/>
                <a:cs typeface="Arial"/>
                <a:sym typeface="Arial"/>
              </a:rPr>
              <a:t> „1 von X“ </a:t>
            </a:r>
            <a:r>
              <a:rPr lang="en-GB" sz="1000" b="0" i="0" u="none" strike="noStrike" cap="none" noProof="0" dirty="0" err="1">
                <a:solidFill>
                  <a:schemeClr val="dk1"/>
                </a:solidFill>
                <a:latin typeface="Arial"/>
                <a:ea typeface="Arial"/>
                <a:cs typeface="Arial"/>
                <a:sym typeface="Arial"/>
              </a:rPr>
              <a:t>ist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nicht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standardmäßig</a:t>
            </a:r>
            <a:r>
              <a:rPr lang="en-GB" sz="1000" b="0" i="0" u="none" strike="noStrike" cap="none" noProof="0" dirty="0">
                <a:solidFill>
                  <a:schemeClr val="dk1"/>
                </a:solidFill>
                <a:latin typeface="Arial"/>
                <a:ea typeface="Arial"/>
                <a:cs typeface="Arial"/>
                <a:sym typeface="Arial"/>
              </a:rPr>
              <a:t> in </a:t>
            </a:r>
            <a:r>
              <a:rPr lang="en-GB" sz="1000" b="0" i="0" u="none" strike="noStrike" cap="none" noProof="0" dirty="0" err="1">
                <a:solidFill>
                  <a:schemeClr val="dk1"/>
                </a:solidFill>
                <a:latin typeface="Arial"/>
                <a:ea typeface="Arial"/>
                <a:cs typeface="Arial"/>
                <a:sym typeface="Arial"/>
              </a:rPr>
              <a:t>Powerpoint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verfügbar</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daher</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benötigen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dazu</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ein</a:t>
            </a:r>
            <a:r>
              <a:rPr lang="en-GB" sz="1000" b="0" i="0" u="none" strike="noStrike" cap="none" noProof="0" dirty="0">
                <a:solidFill>
                  <a:schemeClr val="dk1"/>
                </a:solidFill>
                <a:latin typeface="Arial"/>
                <a:ea typeface="Arial"/>
                <a:cs typeface="Arial"/>
                <a:sym typeface="Arial"/>
              </a:rPr>
              <a:t> Add-In. Das Add-In </a:t>
            </a:r>
            <a:r>
              <a:rPr lang="en-GB" sz="1000" b="0" i="0" u="none" strike="noStrike" cap="none" noProof="0" dirty="0" err="1">
                <a:solidFill>
                  <a:schemeClr val="dk1"/>
                </a:solidFill>
                <a:latin typeface="Arial"/>
                <a:ea typeface="Arial"/>
                <a:cs typeface="Arial"/>
                <a:sym typeface="Arial"/>
              </a:rPr>
              <a:t>kann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im</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Vorlagencenter</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heruntergeladen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werden</a:t>
            </a:r>
            <a:r>
              <a:rPr lang="en-GB" sz="1000" b="0" i="0" u="none" strike="noStrike" cap="none" noProof="0" dirty="0">
                <a:solidFill>
                  <a:schemeClr val="dk1"/>
                </a:solidFill>
                <a:latin typeface="Arial"/>
                <a:ea typeface="Arial"/>
                <a:cs typeface="Arial"/>
                <a:sym typeface="Arial"/>
              </a:rPr>
              <a:t>.</a:t>
            </a:r>
          </a:p>
          <a:p>
            <a:pPr marL="0" marR="0" lvl="0" indent="0" algn="l" rtl="0">
              <a:spcBef>
                <a:spcPts val="0"/>
              </a:spcBef>
              <a:spcAft>
                <a:spcPts val="0"/>
              </a:spcAft>
              <a:buNone/>
            </a:pPr>
            <a:endParaRPr lang="en-GB" sz="1000" b="0" i="0" u="none" strike="noStrike" cap="none" noProof="0" dirty="0">
              <a:solidFill>
                <a:schemeClr val="dk1"/>
              </a:solidFill>
              <a:latin typeface="Arial"/>
              <a:ea typeface="Arial"/>
              <a:cs typeface="Arial"/>
              <a:sym typeface="Arial"/>
            </a:endParaRPr>
          </a:p>
          <a:p>
            <a:pPr marL="0" marR="0" lvl="0" indent="0" algn="l" rtl="0">
              <a:spcBef>
                <a:spcPts val="0"/>
              </a:spcBef>
              <a:spcAft>
                <a:spcPts val="0"/>
              </a:spcAft>
              <a:buSzPct val="25000"/>
              <a:buNone/>
            </a:pPr>
            <a:r>
              <a:rPr lang="en-GB" sz="1000" b="1" i="0" u="none" strike="noStrike" cap="none" noProof="0" dirty="0" err="1">
                <a:solidFill>
                  <a:schemeClr val="dk1"/>
                </a:solidFill>
                <a:latin typeface="Arial"/>
                <a:ea typeface="Arial"/>
                <a:cs typeface="Arial"/>
                <a:sym typeface="Arial"/>
              </a:rPr>
              <a:t>Aktivieren</a:t>
            </a:r>
            <a:endParaRPr lang="en-GB" sz="1000" b="1" i="0" u="none" strike="noStrike" cap="none" noProof="0" dirty="0">
              <a:solidFill>
                <a:schemeClr val="dk1"/>
              </a:solidFill>
              <a:latin typeface="Arial"/>
              <a:ea typeface="Arial"/>
              <a:cs typeface="Arial"/>
              <a:sym typeface="Arial"/>
            </a:endParaRPr>
          </a:p>
          <a:p>
            <a:pPr marL="0" marR="0" lvl="0" indent="0" algn="l" rtl="0">
              <a:spcBef>
                <a:spcPts val="0"/>
              </a:spcBef>
              <a:spcAft>
                <a:spcPts val="0"/>
              </a:spcAft>
              <a:buSzPct val="25000"/>
              <a:buNone/>
            </a:pPr>
            <a:r>
              <a:rPr lang="en-GB" sz="1000" b="0" i="0" u="none" strike="noStrike" cap="none" noProof="0" dirty="0" err="1">
                <a:solidFill>
                  <a:schemeClr val="dk1"/>
                </a:solidFill>
                <a:latin typeface="Arial"/>
                <a:ea typeface="Arial"/>
                <a:cs typeface="Arial"/>
                <a:sym typeface="Arial"/>
              </a:rPr>
              <a:t>Nach</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dem</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Öffnen</a:t>
            </a:r>
            <a:r>
              <a:rPr lang="en-GB" sz="1000" b="0" i="0" u="none" strike="noStrike" cap="none" noProof="0" dirty="0">
                <a:solidFill>
                  <a:schemeClr val="dk1"/>
                </a:solidFill>
                <a:latin typeface="Arial"/>
                <a:ea typeface="Arial"/>
                <a:cs typeface="Arial"/>
                <a:sym typeface="Arial"/>
              </a:rPr>
              <a:t> der </a:t>
            </a:r>
            <a:r>
              <a:rPr lang="en-GB" sz="1000" b="0" i="0" u="none" strike="noStrike" cap="none" noProof="0" dirty="0" err="1">
                <a:solidFill>
                  <a:schemeClr val="dk1"/>
                </a:solidFill>
                <a:latin typeface="Arial"/>
                <a:ea typeface="Arial"/>
                <a:cs typeface="Arial"/>
                <a:sym typeface="Arial"/>
              </a:rPr>
              <a:t>Vorlage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klicken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mit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einem</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Doppelklick</a:t>
            </a:r>
            <a:r>
              <a:rPr lang="en-GB" sz="1000" b="0" i="0" u="none" strike="noStrike" cap="none" noProof="0" dirty="0">
                <a:solidFill>
                  <a:schemeClr val="dk1"/>
                </a:solidFill>
                <a:latin typeface="Arial"/>
                <a:ea typeface="Arial"/>
                <a:cs typeface="Arial"/>
                <a:sym typeface="Arial"/>
              </a:rPr>
              <a:t> auf die </a:t>
            </a:r>
            <a:r>
              <a:rPr lang="en-GB" sz="1000" b="0" i="0" u="none" strike="noStrike" cap="none" noProof="0" dirty="0" err="1">
                <a:solidFill>
                  <a:schemeClr val="dk1"/>
                </a:solidFill>
                <a:latin typeface="Arial"/>
                <a:ea typeface="Arial"/>
                <a:cs typeface="Arial"/>
                <a:sym typeface="Arial"/>
              </a:rPr>
              <a:t>Datei</a:t>
            </a:r>
            <a:r>
              <a:rPr lang="en-GB" sz="1000" b="0" i="0" u="none" strike="noStrike" cap="none" noProof="0" dirty="0">
                <a:solidFill>
                  <a:schemeClr val="dk1"/>
                </a:solidFill>
                <a:latin typeface="Arial"/>
                <a:ea typeface="Arial"/>
                <a:cs typeface="Arial"/>
                <a:sym typeface="Arial"/>
              </a:rPr>
              <a:t> „RWTH-</a:t>
            </a:r>
            <a:r>
              <a:rPr lang="en-GB" sz="1000" b="0" i="0" u="none" strike="noStrike" cap="none" noProof="0" dirty="0" err="1">
                <a:solidFill>
                  <a:schemeClr val="dk1"/>
                </a:solidFill>
                <a:latin typeface="Arial"/>
                <a:ea typeface="Arial"/>
                <a:cs typeface="Arial"/>
                <a:sym typeface="Arial"/>
              </a:rPr>
              <a:t>Addin</a:t>
            </a:r>
            <a:r>
              <a:rPr lang="en-GB" sz="1000" b="0" i="0" u="none" strike="noStrike" cap="none" noProof="0" dirty="0">
                <a:solidFill>
                  <a:schemeClr val="dk1"/>
                </a:solidFill>
                <a:latin typeface="Arial"/>
                <a:ea typeface="Arial"/>
                <a:cs typeface="Arial"/>
                <a:sym typeface="Arial"/>
              </a:rPr>
              <a:t>-</a:t>
            </a:r>
            <a:r>
              <a:rPr lang="en-GB" sz="1000" b="0" i="0" u="none" strike="noStrike" cap="none" noProof="0" dirty="0" err="1">
                <a:solidFill>
                  <a:schemeClr val="dk1"/>
                </a:solidFill>
                <a:latin typeface="Arial"/>
                <a:ea typeface="Arial"/>
                <a:cs typeface="Arial"/>
                <a:sym typeface="Arial"/>
              </a:rPr>
              <a:t>Seitenzahlen</a:t>
            </a:r>
            <a:r>
              <a:rPr lang="en-GB" sz="1000" b="0" i="0" u="none" strike="noStrike" cap="none" noProof="0" dirty="0">
                <a:solidFill>
                  <a:schemeClr val="dk1"/>
                </a:solidFill>
                <a:latin typeface="Arial"/>
                <a:ea typeface="Arial"/>
                <a:cs typeface="Arial"/>
                <a:sym typeface="Arial"/>
              </a:rPr>
              <a:t>“, um das Add-In </a:t>
            </a:r>
            <a:r>
              <a:rPr lang="en-GB" sz="1000" b="0" i="0" u="none" strike="noStrike" cap="none" noProof="0" dirty="0" err="1">
                <a:solidFill>
                  <a:schemeClr val="dk1"/>
                </a:solidFill>
                <a:latin typeface="Arial"/>
                <a:ea typeface="Arial"/>
                <a:cs typeface="Arial"/>
                <a:sym typeface="Arial"/>
              </a:rPr>
              <a:t>zu</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aktivieren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Nach</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dem</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Schließen</a:t>
            </a:r>
            <a:r>
              <a:rPr lang="en-GB" sz="1000" b="0" i="0" u="none" strike="noStrike" cap="none" noProof="0" dirty="0">
                <a:solidFill>
                  <a:schemeClr val="dk1"/>
                </a:solidFill>
                <a:latin typeface="Arial"/>
                <a:ea typeface="Arial"/>
                <a:cs typeface="Arial"/>
                <a:sym typeface="Arial"/>
              </a:rPr>
              <a:t> von </a:t>
            </a:r>
            <a:r>
              <a:rPr lang="en-GB" sz="1000" b="0" i="0" u="none" strike="noStrike" cap="none" noProof="0" dirty="0" err="1">
                <a:solidFill>
                  <a:schemeClr val="dk1"/>
                </a:solidFill>
                <a:latin typeface="Arial"/>
                <a:ea typeface="Arial"/>
                <a:cs typeface="Arial"/>
                <a:sym typeface="Arial"/>
              </a:rPr>
              <a:t>Powerpoint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deaktiviert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es</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sich</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automatisch</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wieder</a:t>
            </a:r>
            <a:r>
              <a:rPr lang="en-GB" sz="1000" b="0" i="0" u="none" strike="noStrike" cap="none" noProof="0" dirty="0">
                <a:solidFill>
                  <a:schemeClr val="dk1"/>
                </a:solidFill>
                <a:latin typeface="Arial"/>
                <a:ea typeface="Arial"/>
                <a:cs typeface="Arial"/>
                <a:sym typeface="Arial"/>
              </a:rPr>
              <a:t>.</a:t>
            </a:r>
          </a:p>
          <a:p>
            <a:pPr marL="0" marR="0" lvl="0" indent="0" algn="l" rtl="0">
              <a:spcBef>
                <a:spcPts val="0"/>
              </a:spcBef>
              <a:spcAft>
                <a:spcPts val="0"/>
              </a:spcAft>
              <a:buNone/>
            </a:pPr>
            <a:endParaRPr lang="en-GB" sz="1000" b="0" i="0" u="none" strike="noStrike" cap="none" noProof="0" dirty="0">
              <a:solidFill>
                <a:schemeClr val="dk1"/>
              </a:solidFill>
              <a:latin typeface="Arial"/>
              <a:ea typeface="Arial"/>
              <a:cs typeface="Arial"/>
              <a:sym typeface="Arial"/>
            </a:endParaRPr>
          </a:p>
          <a:p>
            <a:pPr marL="0" marR="0" lvl="0" indent="0" algn="l" rtl="0">
              <a:spcBef>
                <a:spcPts val="0"/>
              </a:spcBef>
              <a:spcAft>
                <a:spcPts val="0"/>
              </a:spcAft>
              <a:buSzPct val="25000"/>
              <a:buNone/>
            </a:pPr>
            <a:r>
              <a:rPr lang="en-GB" sz="1000" b="1" i="0" u="none" strike="noStrike" cap="none" noProof="0" dirty="0" err="1">
                <a:solidFill>
                  <a:schemeClr val="dk1"/>
                </a:solidFill>
                <a:latin typeface="Arial"/>
                <a:ea typeface="Arial"/>
                <a:cs typeface="Arial"/>
                <a:sym typeface="Arial"/>
              </a:rPr>
              <a:t>Erstellen</a:t>
            </a:r>
            <a:endParaRPr lang="en-GB" sz="1000" b="1" i="0" u="none" strike="noStrike" cap="none" noProof="0" dirty="0">
              <a:solidFill>
                <a:schemeClr val="dk1"/>
              </a:solidFill>
              <a:latin typeface="Arial"/>
              <a:ea typeface="Arial"/>
              <a:cs typeface="Arial"/>
              <a:sym typeface="Arial"/>
            </a:endParaRPr>
          </a:p>
          <a:p>
            <a:pPr marL="0" marR="0" lvl="0" indent="0" algn="l" rtl="0">
              <a:spcBef>
                <a:spcPts val="0"/>
              </a:spcBef>
              <a:spcAft>
                <a:spcPts val="0"/>
              </a:spcAft>
              <a:buSzPct val="25000"/>
              <a:buNone/>
            </a:pPr>
            <a:r>
              <a:rPr lang="en-GB" sz="1000" b="0" i="0" u="none" strike="noStrike" cap="none" noProof="0" dirty="0" err="1">
                <a:solidFill>
                  <a:schemeClr val="dk1"/>
                </a:solidFill>
                <a:latin typeface="Arial"/>
                <a:ea typeface="Arial"/>
                <a:cs typeface="Arial"/>
                <a:sym typeface="Arial"/>
              </a:rPr>
              <a:t>Gehen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in der </a:t>
            </a:r>
            <a:r>
              <a:rPr lang="en-GB" sz="1000" b="0" i="0" u="none" strike="noStrike" cap="none" noProof="0" dirty="0" err="1">
                <a:solidFill>
                  <a:schemeClr val="dk1"/>
                </a:solidFill>
                <a:latin typeface="Arial"/>
                <a:ea typeface="Arial"/>
                <a:cs typeface="Arial"/>
                <a:sym typeface="Arial"/>
              </a:rPr>
              <a:t>Symbolleiste</a:t>
            </a:r>
            <a:r>
              <a:rPr lang="en-GB" sz="1000" b="0" i="0" u="none" strike="noStrike" cap="none" noProof="0" dirty="0">
                <a:solidFill>
                  <a:schemeClr val="dk1"/>
                </a:solidFill>
                <a:latin typeface="Arial"/>
                <a:ea typeface="Arial"/>
                <a:cs typeface="Arial"/>
                <a:sym typeface="Arial"/>
              </a:rPr>
              <a:t> auf den Tab „RWTH </a:t>
            </a:r>
            <a:r>
              <a:rPr lang="en-GB" sz="1000" b="0" i="0" u="none" strike="noStrike" cap="none" noProof="0" dirty="0" err="1">
                <a:solidFill>
                  <a:schemeClr val="dk1"/>
                </a:solidFill>
                <a:latin typeface="Arial"/>
                <a:ea typeface="Arial"/>
                <a:cs typeface="Arial"/>
                <a:sym typeface="Arial"/>
              </a:rPr>
              <a:t>AddIn</a:t>
            </a:r>
            <a:r>
              <a:rPr lang="en-GB" sz="1000" b="0" i="0" u="none" strike="noStrike" cap="none" noProof="0" dirty="0">
                <a:solidFill>
                  <a:schemeClr val="dk1"/>
                </a:solidFill>
                <a:latin typeface="Arial"/>
                <a:ea typeface="Arial"/>
                <a:cs typeface="Arial"/>
                <a:sym typeface="Arial"/>
              </a:rPr>
              <a:t>“ und </a:t>
            </a:r>
            <a:r>
              <a:rPr lang="en-GB" sz="1000" b="0" i="0" u="none" strike="noStrike" cap="none" noProof="0" dirty="0" err="1">
                <a:solidFill>
                  <a:schemeClr val="dk1"/>
                </a:solidFill>
                <a:latin typeface="Arial"/>
                <a:ea typeface="Arial"/>
                <a:cs typeface="Arial"/>
                <a:sym typeface="Arial"/>
              </a:rPr>
              <a:t>klicken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den Button. Nun </a:t>
            </a:r>
            <a:r>
              <a:rPr lang="en-GB" sz="1000" b="0" i="0" u="none" strike="noStrike" cap="none" noProof="0" dirty="0" err="1">
                <a:solidFill>
                  <a:schemeClr val="dk1"/>
                </a:solidFill>
                <a:latin typeface="Arial"/>
                <a:ea typeface="Arial"/>
                <a:cs typeface="Arial"/>
                <a:sym typeface="Arial"/>
              </a:rPr>
              <a:t>stellen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sich</a:t>
            </a:r>
            <a:r>
              <a:rPr lang="en-GB" sz="1000" b="0" i="0" u="none" strike="noStrike" cap="none" noProof="0" dirty="0">
                <a:solidFill>
                  <a:schemeClr val="dk1"/>
                </a:solidFill>
                <a:latin typeface="Arial"/>
                <a:ea typeface="Arial"/>
                <a:cs typeface="Arial"/>
                <a:sym typeface="Arial"/>
              </a:rPr>
              <a:t> die </a:t>
            </a:r>
            <a:r>
              <a:rPr lang="en-GB" sz="1000" b="0" i="0" u="none" strike="noStrike" cap="none" noProof="0" dirty="0" err="1">
                <a:solidFill>
                  <a:schemeClr val="dk1"/>
                </a:solidFill>
                <a:latin typeface="Arial"/>
                <a:ea typeface="Arial"/>
                <a:cs typeface="Arial"/>
                <a:sym typeface="Arial"/>
              </a:rPr>
              <a:t>Seitenzahlen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automatisch</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ein</a:t>
            </a:r>
            <a:r>
              <a:rPr lang="en-GB" sz="1000" b="0" i="0" u="none" strike="noStrike" cap="none" noProof="0" dirty="0">
                <a:solidFill>
                  <a:schemeClr val="dk1"/>
                </a:solidFill>
                <a:latin typeface="Arial"/>
                <a:ea typeface="Arial"/>
                <a:cs typeface="Arial"/>
                <a:sym typeface="Arial"/>
              </a:rPr>
              <a:t>. Falls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nachträglich</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noch</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Folien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hinzufügen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oder</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löschen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klicken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einfach</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erneut</a:t>
            </a:r>
            <a:r>
              <a:rPr lang="en-GB" sz="1000" b="0" i="0" u="none" strike="noStrike" cap="none" noProof="0" dirty="0">
                <a:solidFill>
                  <a:schemeClr val="dk1"/>
                </a:solidFill>
                <a:latin typeface="Arial"/>
                <a:ea typeface="Arial"/>
                <a:cs typeface="Arial"/>
                <a:sym typeface="Arial"/>
              </a:rPr>
              <a:t> auf den Button, um die </a:t>
            </a:r>
            <a:r>
              <a:rPr lang="en-GB" sz="1000" b="0" i="0" u="none" strike="noStrike" cap="none" noProof="0" dirty="0" err="1">
                <a:solidFill>
                  <a:schemeClr val="dk1"/>
                </a:solidFill>
                <a:latin typeface="Arial"/>
                <a:ea typeface="Arial"/>
                <a:cs typeface="Arial"/>
                <a:sym typeface="Arial"/>
              </a:rPr>
              <a:t>Seitenzahlen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zu</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aktualisieren</a:t>
            </a:r>
            <a:r>
              <a:rPr lang="en-GB" sz="1000" b="0" i="0" u="none" strike="noStrike" cap="none" noProof="0" dirty="0">
                <a:solidFill>
                  <a:schemeClr val="dk1"/>
                </a:solidFill>
                <a:latin typeface="Arial"/>
                <a:ea typeface="Arial"/>
                <a:cs typeface="Arial"/>
                <a:sym typeface="Arial"/>
              </a:rPr>
              <a:t>. </a:t>
            </a:r>
          </a:p>
          <a:p>
            <a:pPr marL="0" marR="0" lvl="0" indent="0" algn="l" rtl="0">
              <a:spcBef>
                <a:spcPts val="0"/>
              </a:spcBef>
              <a:spcAft>
                <a:spcPts val="0"/>
              </a:spcAft>
              <a:buNone/>
            </a:pPr>
            <a:endParaRPr lang="en-GB" sz="1000" b="0" i="0" u="none" strike="noStrike" cap="none" noProof="0" dirty="0">
              <a:solidFill>
                <a:schemeClr val="dk1"/>
              </a:solidFill>
              <a:latin typeface="Arial"/>
              <a:ea typeface="Arial"/>
              <a:cs typeface="Arial"/>
              <a:sym typeface="Arial"/>
            </a:endParaRPr>
          </a:p>
        </p:txBody>
      </p:sp>
      <p:sp>
        <p:nvSpPr>
          <p:cNvPr id="16" name="Shape 16"/>
          <p:cNvSpPr txBox="1"/>
          <p:nvPr/>
        </p:nvSpPr>
        <p:spPr>
          <a:xfrm>
            <a:off x="9231313" y="506412"/>
            <a:ext cx="2066924" cy="5170487"/>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GB" sz="1000" b="1" i="0" u="none" strike="noStrike" cap="none" noProof="0" dirty="0">
                <a:solidFill>
                  <a:schemeClr val="dk1"/>
                </a:solidFill>
                <a:latin typeface="Arial"/>
                <a:ea typeface="Arial"/>
                <a:cs typeface="Arial"/>
                <a:sym typeface="Arial"/>
              </a:rPr>
              <a:t>Add-In </a:t>
            </a:r>
            <a:r>
              <a:rPr lang="en-GB" sz="1000" b="1" i="0" u="none" strike="noStrike" cap="none" noProof="0" dirty="0" err="1">
                <a:solidFill>
                  <a:schemeClr val="dk1"/>
                </a:solidFill>
                <a:latin typeface="Arial"/>
                <a:ea typeface="Arial"/>
                <a:cs typeface="Arial"/>
                <a:sym typeface="Arial"/>
              </a:rPr>
              <a:t>installieren</a:t>
            </a:r>
            <a:r>
              <a:rPr lang="en-GB" sz="1000" b="1" i="0" u="none" strike="noStrike" cap="none" noProof="0" dirty="0">
                <a:solidFill>
                  <a:schemeClr val="dk1"/>
                </a:solidFill>
                <a:latin typeface="Arial"/>
                <a:ea typeface="Arial"/>
                <a:cs typeface="Arial"/>
                <a:sym typeface="Arial"/>
              </a:rPr>
              <a:t> </a:t>
            </a:r>
          </a:p>
          <a:p>
            <a:pPr marL="0" marR="0" lvl="0" indent="0" algn="l" rtl="0">
              <a:spcBef>
                <a:spcPts val="0"/>
              </a:spcBef>
              <a:spcAft>
                <a:spcPts val="0"/>
              </a:spcAft>
              <a:buSzPct val="25000"/>
              <a:buNone/>
            </a:pPr>
            <a:r>
              <a:rPr lang="en-GB" sz="1000" b="0" i="0" u="none" strike="noStrike" cap="none" noProof="0" dirty="0" err="1">
                <a:solidFill>
                  <a:schemeClr val="dk1"/>
                </a:solidFill>
                <a:latin typeface="Arial"/>
                <a:ea typeface="Arial"/>
                <a:cs typeface="Arial"/>
                <a:sym typeface="Arial"/>
              </a:rPr>
              <a:t>Wenn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das Add-In </a:t>
            </a:r>
            <a:r>
              <a:rPr lang="en-GB" sz="1000" b="0" i="0" u="none" strike="noStrike" cap="none" noProof="0" dirty="0" err="1">
                <a:solidFill>
                  <a:schemeClr val="dk1"/>
                </a:solidFill>
                <a:latin typeface="Arial"/>
                <a:ea typeface="Arial"/>
                <a:cs typeface="Arial"/>
                <a:sym typeface="Arial"/>
              </a:rPr>
              <a:t>dauerhaft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installieren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möchten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damit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es</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nicht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immer</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anklicken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müssen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gehen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wie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folgt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vor</a:t>
            </a:r>
            <a:r>
              <a:rPr lang="en-GB" sz="1000" b="0" i="0" u="none" strike="noStrike" cap="none" noProof="0" dirty="0">
                <a:solidFill>
                  <a:schemeClr val="dk1"/>
                </a:solidFill>
                <a:latin typeface="Arial"/>
                <a:ea typeface="Arial"/>
                <a:cs typeface="Arial"/>
                <a:sym typeface="Arial"/>
              </a:rPr>
              <a:t>:</a:t>
            </a:r>
          </a:p>
          <a:p>
            <a:pPr marL="0" marR="0" lvl="0" indent="0" algn="l" rtl="0">
              <a:spcBef>
                <a:spcPts val="0"/>
              </a:spcBef>
              <a:spcAft>
                <a:spcPts val="0"/>
              </a:spcAft>
              <a:buSzPct val="25000"/>
              <a:buNone/>
            </a:pPr>
            <a:r>
              <a:rPr lang="en-GB" sz="1000" b="0" i="0" u="none" strike="noStrike" cap="none" noProof="0" dirty="0">
                <a:solidFill>
                  <a:schemeClr val="dk1"/>
                </a:solidFill>
                <a:latin typeface="Arial"/>
                <a:ea typeface="Arial"/>
                <a:cs typeface="Arial"/>
                <a:sym typeface="Arial"/>
              </a:rPr>
              <a:t> </a:t>
            </a:r>
          </a:p>
          <a:p>
            <a:pPr marL="228600" marR="0" lvl="0" indent="-228600" algn="l" rtl="0">
              <a:spcBef>
                <a:spcPts val="0"/>
              </a:spcBef>
              <a:spcAft>
                <a:spcPts val="0"/>
              </a:spcAft>
              <a:buClr>
                <a:schemeClr val="dk1"/>
              </a:buClr>
              <a:buSzPct val="100000"/>
              <a:buFont typeface="Arial"/>
              <a:buAutoNum type="arabicPeriod"/>
            </a:pPr>
            <a:r>
              <a:rPr lang="en-GB" sz="1000" b="1" i="0" u="none" strike="noStrike" cap="none" noProof="0" dirty="0" err="1">
                <a:solidFill>
                  <a:schemeClr val="dk1"/>
                </a:solidFill>
                <a:latin typeface="Arial"/>
                <a:ea typeface="Arial"/>
                <a:cs typeface="Arial"/>
                <a:sym typeface="Arial"/>
              </a:rPr>
              <a:t>Schaltfläche</a:t>
            </a:r>
            <a:r>
              <a:rPr lang="en-GB" sz="1000" b="1" i="0" u="none" strike="noStrike" cap="none" noProof="0" dirty="0">
                <a:solidFill>
                  <a:schemeClr val="dk1"/>
                </a:solidFill>
                <a:latin typeface="Arial"/>
                <a:ea typeface="Arial"/>
                <a:cs typeface="Arial"/>
                <a:sym typeface="Arial"/>
              </a:rPr>
              <a:t> Office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für</a:t>
            </a:r>
            <a:r>
              <a:rPr lang="en-GB" sz="1000" b="0" i="0" u="none" strike="noStrike" cap="none" noProof="0" dirty="0">
                <a:solidFill>
                  <a:schemeClr val="dk1"/>
                </a:solidFill>
                <a:latin typeface="Arial"/>
                <a:ea typeface="Arial"/>
                <a:cs typeface="Arial"/>
                <a:sym typeface="Arial"/>
              </a:rPr>
              <a:t> Office 2007-2010, </a:t>
            </a:r>
            <a:r>
              <a:rPr lang="en-GB" sz="1000" b="0" i="0" u="none" strike="noStrike" cap="none" noProof="0" dirty="0" err="1">
                <a:solidFill>
                  <a:schemeClr val="dk1"/>
                </a:solidFill>
                <a:latin typeface="Arial"/>
                <a:ea typeface="Arial"/>
                <a:cs typeface="Arial"/>
                <a:sym typeface="Arial"/>
              </a:rPr>
              <a:t>runder</a:t>
            </a:r>
            <a:r>
              <a:rPr lang="en-GB" sz="1000" b="0" i="0" u="none" strike="noStrike" cap="none" noProof="0" dirty="0">
                <a:solidFill>
                  <a:schemeClr val="dk1"/>
                </a:solidFill>
                <a:latin typeface="Arial"/>
                <a:ea typeface="Arial"/>
                <a:cs typeface="Arial"/>
                <a:sym typeface="Arial"/>
              </a:rPr>
              <a:t> Button </a:t>
            </a:r>
            <a:r>
              <a:rPr lang="en-GB" sz="1000" b="0" i="0" u="none" strike="noStrike" cap="none" noProof="0" dirty="0" err="1">
                <a:solidFill>
                  <a:schemeClr val="dk1"/>
                </a:solidFill>
                <a:latin typeface="Arial"/>
                <a:ea typeface="Arial"/>
                <a:cs typeface="Arial"/>
                <a:sym typeface="Arial"/>
              </a:rPr>
              <a:t>oben</a:t>
            </a:r>
            <a:r>
              <a:rPr lang="en-GB" sz="1000" b="0" i="0" u="none" strike="noStrike" cap="none" noProof="0" dirty="0">
                <a:solidFill>
                  <a:schemeClr val="dk1"/>
                </a:solidFill>
                <a:latin typeface="Arial"/>
                <a:ea typeface="Arial"/>
                <a:cs typeface="Arial"/>
                <a:sym typeface="Arial"/>
              </a:rPr>
              <a:t> links) </a:t>
            </a:r>
            <a:r>
              <a:rPr lang="en-GB" sz="1000" b="0" i="0" u="none" strike="noStrike" cap="none" noProof="0" dirty="0" err="1">
                <a:solidFill>
                  <a:schemeClr val="dk1"/>
                </a:solidFill>
                <a:latin typeface="Arial"/>
                <a:ea typeface="Arial"/>
                <a:cs typeface="Arial"/>
                <a:sym typeface="Arial"/>
              </a:rPr>
              <a:t>bzw</a:t>
            </a:r>
            <a:r>
              <a:rPr lang="en-GB" sz="1000" b="0" i="0" u="none" strike="noStrike" cap="none" noProof="0" dirty="0">
                <a:solidFill>
                  <a:schemeClr val="dk1"/>
                </a:solidFill>
                <a:latin typeface="Arial"/>
                <a:ea typeface="Arial"/>
                <a:cs typeface="Arial"/>
                <a:sym typeface="Arial"/>
              </a:rPr>
              <a:t>. auf </a:t>
            </a:r>
            <a:r>
              <a:rPr lang="en-GB" sz="1000" b="1" i="0" u="none" strike="noStrike" cap="none" noProof="0" dirty="0" err="1">
                <a:solidFill>
                  <a:schemeClr val="dk1"/>
                </a:solidFill>
                <a:latin typeface="Arial"/>
                <a:ea typeface="Arial"/>
                <a:cs typeface="Arial"/>
                <a:sym typeface="Arial"/>
              </a:rPr>
              <a:t>Datei</a:t>
            </a:r>
            <a:r>
              <a:rPr lang="en-GB" sz="1000" b="0" i="0" u="none" strike="noStrike" cap="none" noProof="0" dirty="0">
                <a:solidFill>
                  <a:schemeClr val="dk1"/>
                </a:solidFill>
                <a:latin typeface="Arial"/>
                <a:ea typeface="Arial"/>
                <a:cs typeface="Arial"/>
                <a:sym typeface="Arial"/>
              </a:rPr>
              <a:t> (Office 2013) </a:t>
            </a:r>
          </a:p>
          <a:p>
            <a:pPr marL="228600" marR="0" lvl="0" indent="-228600" algn="l" rtl="0">
              <a:spcBef>
                <a:spcPts val="0"/>
              </a:spcBef>
              <a:spcAft>
                <a:spcPts val="0"/>
              </a:spcAft>
              <a:buClr>
                <a:schemeClr val="dk1"/>
              </a:buClr>
              <a:buSzPct val="100000"/>
              <a:buFont typeface="Arial"/>
              <a:buAutoNum type="arabicPeriod"/>
            </a:pPr>
            <a:r>
              <a:rPr lang="en-GB" sz="1000" b="0" i="0" u="none" strike="noStrike" cap="none" noProof="0" dirty="0">
                <a:solidFill>
                  <a:schemeClr val="dk1"/>
                </a:solidFill>
                <a:latin typeface="Arial"/>
                <a:ea typeface="Arial"/>
                <a:cs typeface="Arial"/>
                <a:sym typeface="Arial"/>
              </a:rPr>
              <a:t>„</a:t>
            </a:r>
            <a:r>
              <a:rPr lang="en-GB" sz="1000" b="1" i="0" u="none" strike="noStrike" cap="none" noProof="0" dirty="0">
                <a:solidFill>
                  <a:schemeClr val="dk1"/>
                </a:solidFill>
                <a:latin typeface="Arial"/>
                <a:ea typeface="Arial"/>
                <a:cs typeface="Arial"/>
                <a:sym typeface="Arial"/>
              </a:rPr>
              <a:t>PowerPoint-</a:t>
            </a:r>
            <a:r>
              <a:rPr lang="en-GB" sz="1000" b="1" i="0" u="none" strike="noStrike" cap="none" noProof="0" dirty="0" err="1">
                <a:solidFill>
                  <a:schemeClr val="dk1"/>
                </a:solidFill>
                <a:latin typeface="Arial"/>
                <a:ea typeface="Arial"/>
                <a:cs typeface="Arial"/>
                <a:sym typeface="Arial"/>
              </a:rPr>
              <a:t>Optionen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für</a:t>
            </a:r>
            <a:r>
              <a:rPr lang="en-GB" sz="1000" b="0" i="0" u="none" strike="noStrike" cap="none" noProof="0" dirty="0">
                <a:solidFill>
                  <a:schemeClr val="dk1"/>
                </a:solidFill>
                <a:latin typeface="Arial"/>
                <a:ea typeface="Arial"/>
                <a:cs typeface="Arial"/>
                <a:sym typeface="Arial"/>
              </a:rPr>
              <a:t> Office 2007-2010, </a:t>
            </a:r>
            <a:r>
              <a:rPr lang="en-GB" sz="1000" b="0" i="0" u="none" strike="noStrike" cap="none" noProof="0" dirty="0" err="1">
                <a:solidFill>
                  <a:schemeClr val="dk1"/>
                </a:solidFill>
                <a:latin typeface="Arial"/>
                <a:ea typeface="Arial"/>
                <a:cs typeface="Arial"/>
                <a:sym typeface="Arial"/>
              </a:rPr>
              <a:t>unten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rechts</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bzw</a:t>
            </a:r>
            <a:r>
              <a:rPr lang="en-GB" sz="1000" b="0" i="0" u="none" strike="noStrike" cap="none" noProof="0" dirty="0">
                <a:solidFill>
                  <a:schemeClr val="dk1"/>
                </a:solidFill>
                <a:latin typeface="Arial"/>
                <a:ea typeface="Arial"/>
                <a:cs typeface="Arial"/>
                <a:sym typeface="Arial"/>
              </a:rPr>
              <a:t>. </a:t>
            </a:r>
            <a:r>
              <a:rPr lang="en-GB" sz="1000" b="1" i="0" u="none" strike="noStrike" cap="none" noProof="0" dirty="0" err="1">
                <a:solidFill>
                  <a:schemeClr val="dk1"/>
                </a:solidFill>
                <a:latin typeface="Arial"/>
                <a:ea typeface="Arial"/>
                <a:cs typeface="Arial"/>
                <a:sym typeface="Arial"/>
              </a:rPr>
              <a:t>Optionen</a:t>
            </a:r>
            <a:r>
              <a:rPr lang="en-GB" sz="1000" b="0" i="0" u="none" strike="noStrike" cap="none" noProof="0" dirty="0">
                <a:solidFill>
                  <a:schemeClr val="dk1"/>
                </a:solidFill>
                <a:latin typeface="Arial"/>
                <a:ea typeface="Arial"/>
                <a:cs typeface="Arial"/>
                <a:sym typeface="Arial"/>
              </a:rPr>
              <a:t> (Office 2013) </a:t>
            </a:r>
          </a:p>
          <a:p>
            <a:pPr marL="228600" marR="0" lvl="0" indent="-228600" algn="l" rtl="0">
              <a:spcBef>
                <a:spcPts val="0"/>
              </a:spcBef>
              <a:spcAft>
                <a:spcPts val="0"/>
              </a:spcAft>
              <a:buClr>
                <a:schemeClr val="dk1"/>
              </a:buClr>
              <a:buSzPct val="100000"/>
              <a:buFont typeface="Arial"/>
              <a:buAutoNum type="arabicPeriod"/>
            </a:pPr>
            <a:r>
              <a:rPr lang="en-GB" sz="1000" b="1" i="0" u="none" strike="noStrike" cap="none" noProof="0" dirty="0">
                <a:solidFill>
                  <a:schemeClr val="dk1"/>
                </a:solidFill>
                <a:latin typeface="Arial"/>
                <a:ea typeface="Arial"/>
                <a:cs typeface="Arial"/>
                <a:sym typeface="Arial"/>
              </a:rPr>
              <a:t>Add-Ins</a:t>
            </a:r>
          </a:p>
          <a:p>
            <a:pPr marL="228600" marR="0" lvl="0" indent="-228600" algn="l" rtl="0">
              <a:spcBef>
                <a:spcPts val="0"/>
              </a:spcBef>
              <a:spcAft>
                <a:spcPts val="0"/>
              </a:spcAft>
              <a:buClr>
                <a:schemeClr val="dk1"/>
              </a:buClr>
              <a:buSzPct val="100000"/>
              <a:buFont typeface="Arial"/>
              <a:buAutoNum type="arabicPeriod"/>
            </a:pPr>
            <a:r>
              <a:rPr lang="en-GB" sz="1000" b="0" i="0" u="none" strike="noStrike" cap="none" noProof="0" dirty="0" err="1">
                <a:solidFill>
                  <a:schemeClr val="dk1"/>
                </a:solidFill>
                <a:latin typeface="Arial"/>
                <a:ea typeface="Arial"/>
                <a:cs typeface="Arial"/>
                <a:sym typeface="Arial"/>
              </a:rPr>
              <a:t>wählen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ganz</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unten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bei</a:t>
            </a:r>
            <a:r>
              <a:rPr lang="en-GB" sz="1000" b="0" i="0" u="none" strike="noStrike" cap="none" noProof="0" dirty="0">
                <a:solidFill>
                  <a:schemeClr val="dk1"/>
                </a:solidFill>
                <a:latin typeface="Arial"/>
                <a:ea typeface="Arial"/>
                <a:cs typeface="Arial"/>
                <a:sym typeface="Arial"/>
              </a:rPr>
              <a:t> </a:t>
            </a:r>
            <a:r>
              <a:rPr lang="en-GB" sz="1000" b="1" i="0" u="none" strike="noStrike" cap="none" noProof="0" dirty="0" err="1">
                <a:solidFill>
                  <a:schemeClr val="dk1"/>
                </a:solidFill>
                <a:latin typeface="Arial"/>
                <a:ea typeface="Arial"/>
                <a:cs typeface="Arial"/>
                <a:sym typeface="Arial"/>
              </a:rPr>
              <a:t>Verwalten</a:t>
            </a:r>
            <a:r>
              <a:rPr lang="en-GB" sz="1000" b="1" i="0" u="none" strike="noStrike" cap="none" noProof="0" dirty="0">
                <a:solidFill>
                  <a:schemeClr val="dk1"/>
                </a:solidFill>
                <a:latin typeface="Arial"/>
                <a:ea typeface="Arial"/>
                <a:cs typeface="Arial"/>
                <a:sym typeface="Arial"/>
              </a:rPr>
              <a:t>:</a:t>
            </a:r>
            <a:r>
              <a:rPr lang="en-GB" sz="1000" b="0" i="0" u="none" strike="noStrike" cap="none" noProof="0" dirty="0">
                <a:solidFill>
                  <a:schemeClr val="dk1"/>
                </a:solidFill>
                <a:latin typeface="Arial"/>
                <a:ea typeface="Arial"/>
                <a:cs typeface="Arial"/>
                <a:sym typeface="Arial"/>
              </a:rPr>
              <a:t> den </a:t>
            </a:r>
            <a:r>
              <a:rPr lang="en-GB" sz="1000" b="0" i="0" u="none" strike="noStrike" cap="none" noProof="0" dirty="0" err="1">
                <a:solidFill>
                  <a:schemeClr val="dk1"/>
                </a:solidFill>
                <a:latin typeface="Arial"/>
                <a:ea typeface="Arial"/>
                <a:cs typeface="Arial"/>
                <a:sym typeface="Arial"/>
              </a:rPr>
              <a:t>Punkt</a:t>
            </a:r>
            <a:r>
              <a:rPr lang="en-GB" sz="1000" b="0" i="0" u="none" strike="noStrike" cap="none" noProof="0" dirty="0">
                <a:solidFill>
                  <a:schemeClr val="dk1"/>
                </a:solidFill>
                <a:latin typeface="Arial"/>
                <a:ea typeface="Arial"/>
                <a:cs typeface="Arial"/>
                <a:sym typeface="Arial"/>
              </a:rPr>
              <a:t> </a:t>
            </a:r>
            <a:r>
              <a:rPr lang="en-GB" sz="1000" b="1" i="0" u="none" strike="noStrike" cap="none" noProof="0" dirty="0">
                <a:solidFill>
                  <a:schemeClr val="dk1"/>
                </a:solidFill>
                <a:latin typeface="Arial"/>
                <a:ea typeface="Arial"/>
                <a:cs typeface="Arial"/>
                <a:sym typeface="Arial"/>
              </a:rPr>
              <a:t>PowerPoint-Add Ins</a:t>
            </a:r>
            <a:r>
              <a:rPr lang="en-GB" sz="1000" b="0" i="0" u="none" strike="noStrike" cap="none" noProof="0" dirty="0">
                <a:solidFill>
                  <a:schemeClr val="dk1"/>
                </a:solidFill>
                <a:latin typeface="Arial"/>
                <a:ea typeface="Arial"/>
                <a:cs typeface="Arial"/>
                <a:sym typeface="Arial"/>
              </a:rPr>
              <a:t> und </a:t>
            </a:r>
            <a:r>
              <a:rPr lang="en-GB" sz="1000" b="0" i="0" u="none" strike="noStrike" cap="none" noProof="0" dirty="0" err="1">
                <a:solidFill>
                  <a:schemeClr val="dk1"/>
                </a:solidFill>
                <a:latin typeface="Arial"/>
                <a:ea typeface="Arial"/>
                <a:cs typeface="Arial"/>
                <a:sym typeface="Arial"/>
              </a:rPr>
              <a:t>klicken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1" i="0" u="none" strike="noStrike" cap="none" noProof="0" dirty="0" err="1">
                <a:solidFill>
                  <a:schemeClr val="dk1"/>
                </a:solidFill>
                <a:latin typeface="Arial"/>
                <a:ea typeface="Arial"/>
                <a:cs typeface="Arial"/>
                <a:sym typeface="Arial"/>
              </a:rPr>
              <a:t>Gehe</a:t>
            </a:r>
            <a:r>
              <a:rPr lang="en-GB" sz="1000" b="1" i="0" u="none" strike="noStrike" cap="none" noProof="0" dirty="0">
                <a:solidFill>
                  <a:schemeClr val="dk1"/>
                </a:solidFill>
                <a:latin typeface="Arial"/>
                <a:ea typeface="Arial"/>
                <a:cs typeface="Arial"/>
                <a:sym typeface="Arial"/>
              </a:rPr>
              <a:t> </a:t>
            </a:r>
            <a:r>
              <a:rPr lang="en-GB" sz="1000" b="1" i="0" u="none" strike="noStrike" cap="none" noProof="0" dirty="0" err="1">
                <a:solidFill>
                  <a:schemeClr val="dk1"/>
                </a:solidFill>
                <a:latin typeface="Arial"/>
                <a:ea typeface="Arial"/>
                <a:cs typeface="Arial"/>
                <a:sym typeface="Arial"/>
              </a:rPr>
              <a:t>zu</a:t>
            </a:r>
            <a:r>
              <a:rPr lang="en-GB" sz="1000" b="1" i="0" u="none" strike="noStrike" cap="none" noProof="0" dirty="0">
                <a:solidFill>
                  <a:schemeClr val="dk1"/>
                </a:solidFill>
                <a:latin typeface="Arial"/>
                <a:ea typeface="Arial"/>
                <a:cs typeface="Arial"/>
                <a:sym typeface="Arial"/>
              </a:rPr>
              <a:t>…</a:t>
            </a:r>
            <a:r>
              <a:rPr lang="en-GB" sz="1000" b="0" i="0" u="none" strike="noStrike" cap="none" noProof="0" dirty="0">
                <a:solidFill>
                  <a:schemeClr val="dk1"/>
                </a:solidFill>
                <a:latin typeface="Arial"/>
                <a:ea typeface="Arial"/>
                <a:cs typeface="Arial"/>
                <a:sym typeface="Arial"/>
              </a:rPr>
              <a:t>.</a:t>
            </a:r>
          </a:p>
          <a:p>
            <a:pPr marL="228600" marR="0" lvl="0" indent="-228600" algn="l" rtl="0">
              <a:spcBef>
                <a:spcPts val="0"/>
              </a:spcBef>
              <a:spcAft>
                <a:spcPts val="0"/>
              </a:spcAft>
              <a:buClr>
                <a:schemeClr val="dk1"/>
              </a:buClr>
              <a:buSzPct val="100000"/>
              <a:buFont typeface="Arial"/>
              <a:buAutoNum type="arabicPeriod"/>
            </a:pPr>
            <a:r>
              <a:rPr lang="en-GB" sz="1000" b="0" i="0" u="none" strike="noStrike" cap="none" noProof="0" dirty="0" err="1">
                <a:solidFill>
                  <a:schemeClr val="dk1"/>
                </a:solidFill>
                <a:latin typeface="Arial"/>
                <a:ea typeface="Arial"/>
                <a:cs typeface="Arial"/>
                <a:sym typeface="Arial"/>
              </a:rPr>
              <a:t>Sollte</a:t>
            </a:r>
            <a:r>
              <a:rPr lang="en-GB" sz="1000" b="0" i="0" u="none" strike="noStrike" cap="none" noProof="0" dirty="0">
                <a:solidFill>
                  <a:schemeClr val="dk1"/>
                </a:solidFill>
                <a:latin typeface="Arial"/>
                <a:ea typeface="Arial"/>
                <a:cs typeface="Arial"/>
                <a:sym typeface="Arial"/>
              </a:rPr>
              <a:t> das RWTH Add In </a:t>
            </a:r>
            <a:r>
              <a:rPr lang="en-GB" sz="1000" b="0" i="0" u="none" strike="noStrike" cap="none" noProof="0" dirty="0" err="1">
                <a:solidFill>
                  <a:schemeClr val="dk1"/>
                </a:solidFill>
                <a:latin typeface="Arial"/>
                <a:ea typeface="Arial"/>
                <a:cs typeface="Arial"/>
                <a:sym typeface="Arial"/>
              </a:rPr>
              <a:t>angezeigt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werden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entfernen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es</a:t>
            </a:r>
            <a:r>
              <a:rPr lang="en-GB" sz="1000" b="0" i="0" u="none" strike="noStrike" cap="none" noProof="0" dirty="0">
                <a:solidFill>
                  <a:schemeClr val="dk1"/>
                </a:solidFill>
                <a:latin typeface="Arial"/>
                <a:ea typeface="Arial"/>
                <a:cs typeface="Arial"/>
                <a:sym typeface="Arial"/>
              </a:rPr>
              <a:t>! Anders </a:t>
            </a:r>
            <a:r>
              <a:rPr lang="en-GB" sz="1000" b="0" i="0" u="none" strike="noStrike" cap="none" noProof="0" dirty="0" err="1">
                <a:solidFill>
                  <a:schemeClr val="dk1"/>
                </a:solidFill>
                <a:latin typeface="Arial"/>
                <a:ea typeface="Arial"/>
                <a:cs typeface="Arial"/>
                <a:sym typeface="Arial"/>
              </a:rPr>
              <a:t>ist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eine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dauerhafte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Installierung</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nicht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möglich</a:t>
            </a:r>
            <a:r>
              <a:rPr lang="en-GB" sz="1000" b="0" i="0" u="none" strike="noStrike" cap="none" noProof="0" dirty="0">
                <a:solidFill>
                  <a:schemeClr val="dk1"/>
                </a:solidFill>
                <a:latin typeface="Arial"/>
                <a:ea typeface="Arial"/>
                <a:cs typeface="Arial"/>
                <a:sym typeface="Arial"/>
              </a:rPr>
              <a:t>.</a:t>
            </a:r>
          </a:p>
          <a:p>
            <a:pPr marL="228600" marR="0" lvl="0" indent="-228600" algn="l" rtl="0">
              <a:spcBef>
                <a:spcPts val="0"/>
              </a:spcBef>
              <a:spcAft>
                <a:spcPts val="0"/>
              </a:spcAft>
              <a:buClr>
                <a:schemeClr val="dk1"/>
              </a:buClr>
              <a:buSzPct val="100000"/>
              <a:buFont typeface="Arial"/>
              <a:buAutoNum type="arabicPeriod"/>
            </a:pPr>
            <a:r>
              <a:rPr lang="en-GB" sz="1000" b="0" i="0" u="none" strike="noStrike" cap="none" noProof="0" dirty="0" err="1">
                <a:solidFill>
                  <a:schemeClr val="dk1"/>
                </a:solidFill>
                <a:latin typeface="Arial"/>
                <a:ea typeface="Arial"/>
                <a:cs typeface="Arial"/>
                <a:sym typeface="Arial"/>
              </a:rPr>
              <a:t>Klicken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auf </a:t>
            </a:r>
            <a:r>
              <a:rPr lang="en-GB" sz="1000" b="1" i="0" u="none" strike="noStrike" cap="none" noProof="0" dirty="0" err="1">
                <a:solidFill>
                  <a:schemeClr val="dk1"/>
                </a:solidFill>
                <a:latin typeface="Arial"/>
                <a:ea typeface="Arial"/>
                <a:cs typeface="Arial"/>
                <a:sym typeface="Arial"/>
              </a:rPr>
              <a:t>Neu</a:t>
            </a:r>
            <a:r>
              <a:rPr lang="en-GB" sz="1000" b="1" i="0" u="none" strike="noStrike" cap="none" noProof="0" dirty="0">
                <a:solidFill>
                  <a:schemeClr val="dk1"/>
                </a:solidFill>
                <a:latin typeface="Arial"/>
                <a:ea typeface="Arial"/>
                <a:cs typeface="Arial"/>
                <a:sym typeface="Arial"/>
              </a:rPr>
              <a:t> </a:t>
            </a:r>
            <a:r>
              <a:rPr lang="en-GB" sz="1000" b="1" i="0" u="none" strike="noStrike" cap="none" noProof="0" dirty="0" err="1">
                <a:solidFill>
                  <a:schemeClr val="dk1"/>
                </a:solidFill>
                <a:latin typeface="Arial"/>
                <a:ea typeface="Arial"/>
                <a:cs typeface="Arial"/>
                <a:sym typeface="Arial"/>
              </a:rPr>
              <a:t>Hinzufügen</a:t>
            </a:r>
            <a:r>
              <a:rPr lang="en-GB" sz="1000" b="1" i="0" u="none" strike="noStrike" cap="none" noProof="0" dirty="0">
                <a:solidFill>
                  <a:schemeClr val="dk1"/>
                </a:solidFill>
                <a:latin typeface="Arial"/>
                <a:ea typeface="Arial"/>
                <a:cs typeface="Arial"/>
                <a:sym typeface="Arial"/>
              </a:rPr>
              <a: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suchen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das Add-In auf </a:t>
            </a:r>
            <a:r>
              <a:rPr lang="en-GB" sz="1000" b="0" i="0" u="none" strike="noStrike" cap="none" noProof="0" dirty="0" err="1">
                <a:solidFill>
                  <a:schemeClr val="dk1"/>
                </a:solidFill>
                <a:latin typeface="Arial"/>
                <a:ea typeface="Arial"/>
                <a:cs typeface="Arial"/>
                <a:sym typeface="Arial"/>
              </a:rPr>
              <a:t>ihrem</a:t>
            </a:r>
            <a:r>
              <a:rPr lang="en-GB" sz="1000" b="0" i="0" u="none" strike="noStrike" cap="none" noProof="0" dirty="0">
                <a:solidFill>
                  <a:schemeClr val="dk1"/>
                </a:solidFill>
                <a:latin typeface="Arial"/>
                <a:ea typeface="Arial"/>
                <a:cs typeface="Arial"/>
                <a:sym typeface="Arial"/>
              </a:rPr>
              <a:t> PC </a:t>
            </a:r>
            <a:r>
              <a:rPr lang="en-GB" sz="1000" b="0" i="0" u="none" strike="noStrike" cap="none" noProof="0" dirty="0" err="1">
                <a:solidFill>
                  <a:schemeClr val="dk1"/>
                </a:solidFill>
                <a:latin typeface="Arial"/>
                <a:ea typeface="Arial"/>
                <a:cs typeface="Arial"/>
                <a:sym typeface="Arial"/>
              </a:rPr>
              <a:t>raus</a:t>
            </a:r>
            <a:r>
              <a:rPr lang="en-GB" sz="1000" b="0" i="0" u="none" strike="noStrike" cap="none" noProof="0" dirty="0">
                <a:solidFill>
                  <a:schemeClr val="dk1"/>
                </a:solidFill>
                <a:latin typeface="Arial"/>
                <a:ea typeface="Arial"/>
                <a:cs typeface="Arial"/>
                <a:sym typeface="Arial"/>
              </a:rPr>
              <a:t> und </a:t>
            </a:r>
            <a:r>
              <a:rPr lang="en-GB" sz="1000" b="0" i="0" u="none" strike="noStrike" cap="none" noProof="0" dirty="0" err="1">
                <a:solidFill>
                  <a:schemeClr val="dk1"/>
                </a:solidFill>
                <a:latin typeface="Arial"/>
                <a:ea typeface="Arial"/>
                <a:cs typeface="Arial"/>
                <a:sym typeface="Arial"/>
              </a:rPr>
              <a:t>klicken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auf </a:t>
            </a:r>
            <a:r>
              <a:rPr lang="en-GB" sz="1000" b="1" i="0" u="none" strike="noStrike" cap="none" noProof="0" dirty="0">
                <a:solidFill>
                  <a:schemeClr val="dk1"/>
                </a:solidFill>
                <a:latin typeface="Arial"/>
                <a:ea typeface="Arial"/>
                <a:cs typeface="Arial"/>
                <a:sym typeface="Arial"/>
              </a:rPr>
              <a:t>OK</a:t>
            </a:r>
          </a:p>
          <a:p>
            <a:pPr marL="228600" marR="0" lvl="0" indent="-228600" algn="l" rtl="0">
              <a:spcBef>
                <a:spcPts val="0"/>
              </a:spcBef>
              <a:spcAft>
                <a:spcPts val="0"/>
              </a:spcAft>
              <a:buClr>
                <a:schemeClr val="dk1"/>
              </a:buClr>
              <a:buSzPct val="100000"/>
              <a:buFont typeface="Arial"/>
              <a:buAutoNum type="arabicPeriod"/>
            </a:pPr>
            <a:r>
              <a:rPr lang="en-GB" sz="1000" b="0" i="0" u="none" strike="noStrike" cap="none" noProof="0" dirty="0" err="1">
                <a:solidFill>
                  <a:schemeClr val="dk1"/>
                </a:solidFill>
                <a:latin typeface="Arial"/>
                <a:ea typeface="Arial"/>
                <a:cs typeface="Arial"/>
                <a:sym typeface="Arial"/>
              </a:rPr>
              <a:t>Mit</a:t>
            </a:r>
            <a:r>
              <a:rPr lang="en-GB" sz="1000" b="0" i="0" u="none" strike="noStrike" cap="none" noProof="0" dirty="0">
                <a:solidFill>
                  <a:schemeClr val="dk1"/>
                </a:solidFill>
                <a:latin typeface="Arial"/>
                <a:ea typeface="Arial"/>
                <a:cs typeface="Arial"/>
                <a:sym typeface="Arial"/>
              </a:rPr>
              <a:t> </a:t>
            </a:r>
            <a:r>
              <a:rPr lang="en-GB" sz="1000" b="1" i="0" u="none" strike="noStrike" cap="none" noProof="0" dirty="0" err="1">
                <a:solidFill>
                  <a:schemeClr val="dk1"/>
                </a:solidFill>
                <a:latin typeface="Arial"/>
                <a:ea typeface="Arial"/>
                <a:cs typeface="Arial"/>
                <a:sym typeface="Arial"/>
              </a:rPr>
              <a:t>Schließen</a:t>
            </a:r>
            <a:r>
              <a:rPr lang="en-GB" sz="1000" b="1"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wird</a:t>
            </a:r>
            <a:r>
              <a:rPr lang="en-GB" sz="1000" b="0" i="0" u="none" strike="noStrike" cap="none" noProof="0" dirty="0">
                <a:solidFill>
                  <a:schemeClr val="dk1"/>
                </a:solidFill>
                <a:latin typeface="Arial"/>
                <a:ea typeface="Arial"/>
                <a:cs typeface="Arial"/>
                <a:sym typeface="Arial"/>
              </a:rPr>
              <a:t> das Add-In </a:t>
            </a:r>
            <a:r>
              <a:rPr lang="en-GB" sz="1000" b="0" i="0" u="none" strike="noStrike" cap="none" noProof="0" dirty="0" err="1">
                <a:solidFill>
                  <a:schemeClr val="dk1"/>
                </a:solidFill>
                <a:latin typeface="Arial"/>
                <a:ea typeface="Arial"/>
                <a:cs typeface="Arial"/>
                <a:sym typeface="Arial"/>
              </a:rPr>
              <a:t>dauerhaft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gespeichert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Sie</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können</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es</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danach</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jederzeit</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wieder</a:t>
            </a:r>
            <a:r>
              <a:rPr lang="en-GB" sz="1000" b="0" i="0" u="none" strike="noStrike" cap="none" noProof="0" dirty="0">
                <a:solidFill>
                  <a:schemeClr val="dk1"/>
                </a:solidFill>
                <a:latin typeface="Arial"/>
                <a:ea typeface="Arial"/>
                <a:cs typeface="Arial"/>
                <a:sym typeface="Arial"/>
              </a:rPr>
              <a:t> </a:t>
            </a:r>
            <a:r>
              <a:rPr lang="en-GB" sz="1000" b="0" i="0" u="none" strike="noStrike" cap="none" noProof="0" dirty="0" err="1">
                <a:solidFill>
                  <a:schemeClr val="dk1"/>
                </a:solidFill>
                <a:latin typeface="Arial"/>
                <a:ea typeface="Arial"/>
                <a:cs typeface="Arial"/>
                <a:sym typeface="Arial"/>
              </a:rPr>
              <a:t>entfernen</a:t>
            </a:r>
            <a:endParaRPr lang="en-GB" sz="1000" b="0" i="0" u="none" strike="noStrike" cap="none" noProof="0" dirty="0">
              <a:solidFill>
                <a:schemeClr val="dk1"/>
              </a:solidFill>
              <a:latin typeface="Arial"/>
              <a:ea typeface="Arial"/>
              <a:cs typeface="Arial"/>
              <a:sym typeface="Arial"/>
            </a:endParaRPr>
          </a:p>
        </p:txBody>
      </p:sp>
      <p:pic>
        <p:nvPicPr>
          <p:cNvPr id="17" name="Shape 17"/>
          <p:cNvPicPr preferRelativeResize="0"/>
          <p:nvPr/>
        </p:nvPicPr>
        <p:blipFill rotWithShape="1">
          <a:blip r:embed="rId12">
            <a:alphaModFix/>
          </a:blip>
          <a:srcRect/>
          <a:stretch/>
        </p:blipFill>
        <p:spPr>
          <a:xfrm>
            <a:off x="7242371" y="6116617"/>
            <a:ext cx="1408013" cy="61916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slideLayout" Target="../slideLayouts/slideLayout2.xml"/><Relationship Id="rId7" Type="http://schemas.openxmlformats.org/officeDocument/2006/relationships/image" Target="../media/image23.png"/><Relationship Id="rId2" Type="http://schemas.openxmlformats.org/officeDocument/2006/relationships/video" Target="../media/media2.gif"/><Relationship Id="rId1" Type="http://schemas.microsoft.com/office/2007/relationships/media" Target="../media/media2.gif"/><Relationship Id="rId5" Type="http://schemas.openxmlformats.org/officeDocument/2006/relationships/image" Target="../media/image21.png"/><Relationship Id="rId10" Type="http://schemas.openxmlformats.org/officeDocument/2006/relationships/image" Target="../media/image25.png"/><Relationship Id="rId4" Type="http://schemas.openxmlformats.org/officeDocument/2006/relationships/notesSlide" Target="../notesSlides/notesSlide10.xml"/><Relationship Id="rId9" Type="http://schemas.openxmlformats.org/officeDocument/2006/relationships/image" Target="../media/image22.PNG"/></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slideLayout" Target="../slideLayouts/slideLayout2.xml"/><Relationship Id="rId7" Type="http://schemas.openxmlformats.org/officeDocument/2006/relationships/image" Target="../media/image23.png"/><Relationship Id="rId2" Type="http://schemas.openxmlformats.org/officeDocument/2006/relationships/video" Target="../media/media2.gif"/><Relationship Id="rId1" Type="http://schemas.microsoft.com/office/2007/relationships/media" Target="../media/media2.gif"/><Relationship Id="rId5" Type="http://schemas.openxmlformats.org/officeDocument/2006/relationships/image" Target="../media/image21.png"/><Relationship Id="rId4" Type="http://schemas.openxmlformats.org/officeDocument/2006/relationships/notesSlide" Target="../notesSlides/notesSlide11.xml"/><Relationship Id="rId9" Type="http://schemas.openxmlformats.org/officeDocument/2006/relationships/image" Target="../media/image26.png"/></Relationships>
</file>

<file path=ppt/slides/_rels/slide12.xml.rels><?xml version="1.0" encoding="UTF-8" standalone="yes"?>
<Relationships xmlns="http://schemas.openxmlformats.org/package/2006/relationships"><Relationship Id="rId8"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0.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0.png"/></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0.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9.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10" Type="http://schemas.openxmlformats.org/officeDocument/2006/relationships/image" Target="../media/image13.PNG"/><Relationship Id="rId4" Type="http://schemas.openxmlformats.org/officeDocument/2006/relationships/image" Target="../media/image10.PNG"/><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1" name="Shape 91"/>
          <p:cNvSpPr txBox="1">
            <a:spLocks noGrp="1"/>
          </p:cNvSpPr>
          <p:nvPr>
            <p:ph type="ctrTitle"/>
          </p:nvPr>
        </p:nvSpPr>
        <p:spPr>
          <a:xfrm>
            <a:off x="287337" y="3225640"/>
            <a:ext cx="8567999" cy="540000"/>
          </a:xfrm>
          <a:prstGeom prst="rect">
            <a:avLst/>
          </a:prstGeom>
          <a:noFill/>
          <a:ln>
            <a:noFill/>
          </a:ln>
        </p:spPr>
        <p:txBody>
          <a:bodyPr lIns="0" tIns="0" rIns="0" bIns="0" anchor="t" anchorCtr="0">
            <a:noAutofit/>
          </a:bodyPr>
          <a:lstStyle/>
          <a:p>
            <a:pPr marL="0" marR="0" lvl="0" indent="0" algn="l" rtl="0">
              <a:lnSpc>
                <a:spcPct val="90000"/>
              </a:lnSpc>
              <a:spcBef>
                <a:spcPts val="0"/>
              </a:spcBef>
              <a:spcAft>
                <a:spcPts val="0"/>
              </a:spcAft>
              <a:buSzPct val="25000"/>
              <a:buNone/>
            </a:pPr>
            <a:r>
              <a:rPr lang="en-GB" sz="3200" b="1" i="0" u="none" strike="noStrike" cap="none" dirty="0">
                <a:solidFill>
                  <a:srgbClr val="3E545F"/>
                </a:solidFill>
                <a:latin typeface="Arial"/>
                <a:ea typeface="Arial"/>
                <a:cs typeface="Arial"/>
                <a:sym typeface="Arial"/>
              </a:rPr>
              <a:t>Project 9: EKF-based Localization with LRF</a:t>
            </a:r>
          </a:p>
        </p:txBody>
      </p:sp>
      <p:sp>
        <p:nvSpPr>
          <p:cNvPr id="92" name="Shape 92"/>
          <p:cNvSpPr txBox="1">
            <a:spLocks noGrp="1"/>
          </p:cNvSpPr>
          <p:nvPr>
            <p:ph type="subTitle" idx="1"/>
          </p:nvPr>
        </p:nvSpPr>
        <p:spPr>
          <a:xfrm>
            <a:off x="287337" y="3981771"/>
            <a:ext cx="8567999" cy="1655761"/>
          </a:xfrm>
          <a:prstGeom prst="rect">
            <a:avLst/>
          </a:prstGeom>
          <a:noFill/>
          <a:ln>
            <a:noFill/>
          </a:ln>
        </p:spPr>
        <p:txBody>
          <a:bodyPr lIns="0" tIns="0" rIns="0" bIns="0" anchor="t" anchorCtr="0">
            <a:noAutofit/>
          </a:bodyPr>
          <a:lstStyle/>
          <a:p>
            <a:pPr marL="0" marR="0" lvl="0" indent="0" algn="ctr" rtl="0">
              <a:lnSpc>
                <a:spcPct val="150000"/>
              </a:lnSpc>
              <a:spcBef>
                <a:spcPts val="0"/>
              </a:spcBef>
              <a:spcAft>
                <a:spcPts val="0"/>
              </a:spcAft>
              <a:buClr>
                <a:schemeClr val="dk2"/>
              </a:buClr>
              <a:buSzPct val="25000"/>
              <a:buFont typeface="Arial"/>
              <a:buNone/>
            </a:pPr>
            <a:r>
              <a:rPr lang="en-GB" sz="2400" b="0" i="0" u="none" strike="noStrike" cap="none" dirty="0">
                <a:solidFill>
                  <a:schemeClr val="dk1"/>
                </a:solidFill>
                <a:sym typeface="Arial"/>
              </a:rPr>
              <a:t>Presentation 5:</a:t>
            </a:r>
          </a:p>
          <a:p>
            <a:pPr marL="0" marR="0" lvl="0" indent="0" algn="ctr" rtl="0">
              <a:lnSpc>
                <a:spcPct val="150000"/>
              </a:lnSpc>
              <a:spcBef>
                <a:spcPts val="0"/>
              </a:spcBef>
              <a:spcAft>
                <a:spcPts val="0"/>
              </a:spcAft>
              <a:buClr>
                <a:schemeClr val="dk2"/>
              </a:buClr>
              <a:buSzPct val="25000"/>
              <a:buFont typeface="Arial"/>
              <a:buNone/>
            </a:pPr>
            <a:r>
              <a:rPr lang="en-GB" sz="2400" dirty="0">
                <a:solidFill>
                  <a:schemeClr val="tx1"/>
                </a:solidFill>
              </a:rPr>
              <a:t>Results, implementation, project review</a:t>
            </a:r>
          </a:p>
          <a:p>
            <a:pPr marL="0" marR="0" lvl="0" indent="0" algn="ctr" rtl="0">
              <a:lnSpc>
                <a:spcPct val="150000"/>
              </a:lnSpc>
              <a:spcBef>
                <a:spcPts val="0"/>
              </a:spcBef>
              <a:spcAft>
                <a:spcPts val="0"/>
              </a:spcAft>
              <a:buClr>
                <a:schemeClr val="dk2"/>
              </a:buClr>
              <a:buSzPct val="25000"/>
              <a:buFont typeface="Arial"/>
              <a:buNone/>
            </a:pPr>
            <a:r>
              <a:rPr lang="en-GB" sz="2400" b="0" i="0" u="none" strike="noStrike" cap="none" dirty="0">
                <a:solidFill>
                  <a:schemeClr val="dk1"/>
                </a:solidFill>
                <a:sym typeface="Arial"/>
              </a:rPr>
              <a:t> </a:t>
            </a:r>
          </a:p>
          <a:p>
            <a:pPr marL="0" marR="0" lvl="0" indent="0" algn="l" rtl="0">
              <a:lnSpc>
                <a:spcPct val="100000"/>
              </a:lnSpc>
              <a:spcBef>
                <a:spcPts val="0"/>
              </a:spcBef>
              <a:spcAft>
                <a:spcPts val="0"/>
              </a:spcAft>
              <a:buClr>
                <a:schemeClr val="dk2"/>
              </a:buClr>
              <a:buSzPct val="25000"/>
              <a:buFont typeface="Arial"/>
              <a:buNone/>
            </a:pPr>
            <a:endParaRPr lang="en-GB" sz="2000" b="0" i="0" u="none" strike="noStrike" cap="none" dirty="0">
              <a:solidFill>
                <a:schemeClr val="dk1"/>
              </a:solidFil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Iterative Closest Point Algorithm</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10 of 20</a:t>
            </a:r>
            <a:endParaRPr lang="en-GB" sz="1050" dirty="0">
              <a:solidFill>
                <a:srgbClr val="3E545F"/>
              </a:solidFill>
              <a:sym typeface="Arial"/>
            </a:endParaRPr>
          </a:p>
        </p:txBody>
      </p:sp>
      <p:sp>
        <p:nvSpPr>
          <p:cNvPr id="8" name="Shape 109"/>
          <p:cNvSpPr txBox="1">
            <a:spLocks noGrp="1"/>
          </p:cNvSpPr>
          <p:nvPr>
            <p:ph type="body" idx="2"/>
          </p:nvPr>
        </p:nvSpPr>
        <p:spPr>
          <a:xfrm>
            <a:off x="287336" y="1090617"/>
            <a:ext cx="8662699" cy="1703000"/>
          </a:xfrm>
          <a:prstGeom prst="rect">
            <a:avLst/>
          </a:prstGeom>
          <a:noFill/>
          <a:ln>
            <a:noFill/>
          </a:ln>
        </p:spPr>
        <p:txBody>
          <a:bodyPr lIns="0" tIns="0" rIns="0" bIns="0" anchor="t" anchorCtr="0">
            <a:noAutofit/>
          </a:bodyPr>
          <a:lstStyle/>
          <a:p>
            <a:pPr indent="-216000">
              <a:lnSpc>
                <a:spcPct val="150000"/>
              </a:lnSpc>
              <a:buClr>
                <a:srgbClr val="009FE3"/>
              </a:buClr>
            </a:pPr>
            <a:r>
              <a:rPr lang="en-GB" sz="2400" b="0" dirty="0"/>
              <a:t>Algorithm to minimize the difference between two point clouds</a:t>
            </a:r>
          </a:p>
          <a:p>
            <a:pPr indent="-216000">
              <a:lnSpc>
                <a:spcPct val="150000"/>
              </a:lnSpc>
              <a:buClr>
                <a:srgbClr val="009FE3"/>
              </a:buClr>
            </a:pPr>
            <a:r>
              <a:rPr lang="en-GB" sz="2400" b="0" dirty="0"/>
              <a:t>ICP transforms ray casting point cloud into the LRF one</a:t>
            </a:r>
          </a:p>
          <a:p>
            <a:pPr indent="-216000">
              <a:lnSpc>
                <a:spcPct val="150000"/>
              </a:lnSpc>
              <a:buClr>
                <a:srgbClr val="009FE3"/>
              </a:buClr>
            </a:pPr>
            <a:r>
              <a:rPr lang="en-GB" sz="2400" b="0" dirty="0"/>
              <a:t>Finds a transformation matrix to match the point clouds</a:t>
            </a:r>
          </a:p>
          <a:p>
            <a:pPr marL="0" indent="0">
              <a:lnSpc>
                <a:spcPct val="150000"/>
              </a:lnSpc>
              <a:buClr>
                <a:srgbClr val="009FE3"/>
              </a:buClr>
              <a:buNone/>
            </a:pPr>
            <a:endParaRPr lang="en-GB" sz="2400" b="0" dirty="0"/>
          </a:p>
          <a:p>
            <a:pPr indent="-216000">
              <a:lnSpc>
                <a:spcPct val="150000"/>
              </a:lnSpc>
              <a:buClr>
                <a:srgbClr val="009FE3"/>
              </a:buClr>
            </a:pPr>
            <a:endParaRPr lang="en-GB" sz="2400" b="0" dirty="0"/>
          </a:p>
          <a:p>
            <a:pPr indent="-216000">
              <a:lnSpc>
                <a:spcPct val="150000"/>
              </a:lnSpc>
              <a:buClr>
                <a:srgbClr val="009FE3"/>
              </a:buClr>
            </a:pPr>
            <a:endParaRPr lang="en-GB" sz="2400" b="0" i="0" u="none" strike="noStrike" cap="none" dirty="0">
              <a:solidFill>
                <a:schemeClr val="dk1"/>
              </a:solidFill>
              <a:sym typeface="Arial"/>
            </a:endParaRPr>
          </a:p>
          <a:p>
            <a:pPr indent="-216000">
              <a:lnSpc>
                <a:spcPct val="150000"/>
              </a:lnSpc>
              <a:buClr>
                <a:srgbClr val="009FE3"/>
              </a:buClr>
            </a:pPr>
            <a:endParaRPr lang="en-GB" sz="2400" b="0" i="0" u="none" strike="noStrike" cap="none" dirty="0">
              <a:solidFill>
                <a:schemeClr val="dk1"/>
              </a:solidFill>
              <a:sym typeface="Arial"/>
            </a:endParaRPr>
          </a:p>
        </p:txBody>
      </p:sp>
      <p:pic>
        <p:nvPicPr>
          <p:cNvPr id="3" name="ICPanim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258145" y="3203521"/>
            <a:ext cx="3261038" cy="2682056"/>
          </a:xfrm>
          <a:prstGeom prst="rect">
            <a:avLst/>
          </a:prstGeom>
        </p:spPr>
      </p:pic>
      <p:grpSp>
        <p:nvGrpSpPr>
          <p:cNvPr id="10" name="Gruppieren 9"/>
          <p:cNvGrpSpPr/>
          <p:nvPr/>
        </p:nvGrpSpPr>
        <p:grpSpPr>
          <a:xfrm>
            <a:off x="122048" y="3872529"/>
            <a:ext cx="5202458" cy="1929905"/>
            <a:chOff x="626122" y="3975761"/>
            <a:chExt cx="5202458" cy="1929905"/>
          </a:xfrm>
        </p:grpSpPr>
        <p:sp>
          <p:nvSpPr>
            <p:cNvPr id="33" name="Ellipse 32"/>
            <p:cNvSpPr/>
            <p:nvPr/>
          </p:nvSpPr>
          <p:spPr>
            <a:xfrm>
              <a:off x="1305157" y="5461336"/>
              <a:ext cx="1474226"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Map</a:t>
              </a:r>
            </a:p>
          </p:txBody>
        </p:sp>
        <p:sp>
          <p:nvSpPr>
            <p:cNvPr id="34" name="Ellipse 33"/>
            <p:cNvSpPr/>
            <p:nvPr/>
          </p:nvSpPr>
          <p:spPr>
            <a:xfrm>
              <a:off x="3899336" y="5461336"/>
              <a:ext cx="1474226" cy="444330"/>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LRF</a:t>
              </a:r>
            </a:p>
          </p:txBody>
        </p:sp>
        <p:sp>
          <p:nvSpPr>
            <p:cNvPr id="37" name="Rechteck 36"/>
            <p:cNvSpPr/>
            <p:nvPr/>
          </p:nvSpPr>
          <p:spPr>
            <a:xfrm>
              <a:off x="1143046" y="3975761"/>
              <a:ext cx="4428519" cy="1176832"/>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Observation model</a:t>
              </a:r>
            </a:p>
          </p:txBody>
        </p:sp>
        <p:sp>
          <p:nvSpPr>
            <p:cNvPr id="39" name="Rechteck 38"/>
            <p:cNvSpPr/>
            <p:nvPr/>
          </p:nvSpPr>
          <p:spPr>
            <a:xfrm>
              <a:off x="1305158" y="4516933"/>
              <a:ext cx="1474225" cy="451509"/>
            </a:xfrm>
            <a:prstGeom prst="rect">
              <a:avLst/>
            </a:prstGeom>
            <a:solidFill>
              <a:schemeClr val="bg1">
                <a:lumMod val="7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Ray casting</a:t>
              </a:r>
            </a:p>
          </p:txBody>
        </p:sp>
        <p:cxnSp>
          <p:nvCxnSpPr>
            <p:cNvPr id="40" name="Gerade Verbindung mit Pfeil 39"/>
            <p:cNvCxnSpPr>
              <a:stCxn id="34" idx="0"/>
              <a:endCxn id="42" idx="2"/>
            </p:cNvCxnSpPr>
            <p:nvPr/>
          </p:nvCxnSpPr>
          <p:spPr>
            <a:xfrm flipV="1">
              <a:off x="4636449" y="4977213"/>
              <a:ext cx="0" cy="484123"/>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41" name="Gerade Verbindung mit Pfeil 40"/>
            <p:cNvCxnSpPr>
              <a:stCxn id="33" idx="0"/>
              <a:endCxn id="39" idx="2"/>
            </p:cNvCxnSpPr>
            <p:nvPr/>
          </p:nvCxnSpPr>
          <p:spPr>
            <a:xfrm flipV="1">
              <a:off x="2042270" y="4968442"/>
              <a:ext cx="1" cy="492894"/>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42" name="Rechteck 41"/>
            <p:cNvSpPr/>
            <p:nvPr/>
          </p:nvSpPr>
          <p:spPr>
            <a:xfrm>
              <a:off x="3899336" y="4516932"/>
              <a:ext cx="1474225" cy="460281"/>
            </a:xfrm>
            <a:prstGeom prst="rect">
              <a:avLst/>
            </a:prstGeom>
            <a:solidFill>
              <a:schemeClr val="bg2">
                <a:lumMod val="20000"/>
                <a:lumOff val="80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ICP</a:t>
              </a:r>
            </a:p>
          </p:txBody>
        </p:sp>
        <p:cxnSp>
          <p:nvCxnSpPr>
            <p:cNvPr id="43" name="Gerade Verbindung mit Pfeil 42"/>
            <p:cNvCxnSpPr>
              <a:stCxn id="39" idx="3"/>
              <a:endCxn id="42" idx="1"/>
            </p:cNvCxnSpPr>
            <p:nvPr/>
          </p:nvCxnSpPr>
          <p:spPr>
            <a:xfrm>
              <a:off x="2779383" y="4742688"/>
              <a:ext cx="1119953" cy="4385"/>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44" name="Rechteck 43"/>
                <p:cNvSpPr/>
                <p:nvPr/>
              </p:nvSpPr>
              <p:spPr>
                <a:xfrm>
                  <a:off x="4625237" y="5129717"/>
                  <a:ext cx="1203343"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de-DE" b="0" i="1" smtClean="0">
                                <a:latin typeface="Cambria Math" panose="02040503050406030204" pitchFamily="18" charset="0"/>
                              </a:rPr>
                              <m:t>𝑚</m:t>
                            </m:r>
                          </m:e>
                          <m:sub>
                            <m:r>
                              <a:rPr lang="de-DE" b="0" i="1" smtClean="0">
                                <a:latin typeface="Cambria Math" panose="02040503050406030204" pitchFamily="18" charset="0"/>
                              </a:rPr>
                              <m:t>𝐿𝑅𝐹</m:t>
                            </m:r>
                          </m:sub>
                        </m:sSub>
                        <m:r>
                          <a:rPr lang="de-DE" b="0" i="1" smtClean="0">
                            <a:latin typeface="Cambria Math" panose="02040503050406030204" pitchFamily="18" charset="0"/>
                          </a:rPr>
                          <m:t>(</m:t>
                        </m:r>
                        <m:r>
                          <a:rPr lang="de-DE" b="0" i="1" smtClean="0">
                            <a:latin typeface="Cambria Math" panose="02040503050406030204" pitchFamily="18" charset="0"/>
                          </a:rPr>
                          <m:t>𝑘</m:t>
                        </m:r>
                        <m:r>
                          <a:rPr lang="de-DE" b="0" i="1" smtClean="0">
                            <a:latin typeface="Cambria Math" panose="02040503050406030204" pitchFamily="18" charset="0"/>
                          </a:rPr>
                          <m:t>+1)</m:t>
                        </m:r>
                      </m:oMath>
                    </m:oMathPara>
                  </a14:m>
                  <a:endParaRPr lang="en-GB" dirty="0"/>
                </a:p>
              </p:txBody>
            </p:sp>
          </mc:Choice>
          <mc:Fallback xmlns="">
            <p:sp>
              <p:nvSpPr>
                <p:cNvPr id="44" name="Rechteck 43"/>
                <p:cNvSpPr>
                  <a:spLocks noRot="1" noChangeAspect="1" noMove="1" noResize="1" noEditPoints="1" noAdjustHandles="1" noChangeArrowheads="1" noChangeShapeType="1" noTextEdit="1"/>
                </p:cNvSpPr>
                <p:nvPr/>
              </p:nvSpPr>
              <p:spPr>
                <a:xfrm>
                  <a:off x="4625237" y="5129717"/>
                  <a:ext cx="1203343" cy="307777"/>
                </a:xfrm>
                <a:prstGeom prst="rect">
                  <a:avLst/>
                </a:prstGeom>
                <a:blipFill>
                  <a:blip r:embed="rId7"/>
                  <a:stretch>
                    <a:fillRect b="-10000"/>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5" name="Rechteck 44"/>
                <p:cNvSpPr/>
                <p:nvPr/>
              </p:nvSpPr>
              <p:spPr>
                <a:xfrm>
                  <a:off x="2808999" y="4340004"/>
                  <a:ext cx="1054100" cy="30777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𝑚</m:t>
                            </m:r>
                          </m:e>
                        </m:acc>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m:oMathPara>
                  </a14:m>
                  <a:endParaRPr lang="en-GB" dirty="0"/>
                </a:p>
              </p:txBody>
            </p:sp>
          </mc:Choice>
          <mc:Fallback xmlns="">
            <p:sp>
              <p:nvSpPr>
                <p:cNvPr id="45" name="Rechteck 44"/>
                <p:cNvSpPr>
                  <a:spLocks noRot="1" noChangeAspect="1" noMove="1" noResize="1" noEditPoints="1" noAdjustHandles="1" noChangeArrowheads="1" noChangeShapeType="1" noTextEdit="1"/>
                </p:cNvSpPr>
                <p:nvPr/>
              </p:nvSpPr>
              <p:spPr>
                <a:xfrm>
                  <a:off x="2808999" y="4340004"/>
                  <a:ext cx="1054100" cy="307777"/>
                </a:xfrm>
                <a:prstGeom prst="rect">
                  <a:avLst/>
                </a:prstGeom>
                <a:blipFill>
                  <a:blip r:embed="rId8"/>
                  <a:stretch>
                    <a:fillRect t="-2000"/>
                  </a:stretch>
                </a:blipFill>
              </p:spPr>
              <p:txBody>
                <a:bodyPr/>
                <a:lstStyle/>
                <a:p>
                  <a:r>
                    <a:rPr lang="en-GB">
                      <a:noFill/>
                    </a:rPr>
                    <a:t> </a:t>
                  </a:r>
                </a:p>
              </p:txBody>
            </p:sp>
          </mc:Fallback>
        </mc:AlternateContent>
        <p:cxnSp>
          <p:nvCxnSpPr>
            <p:cNvPr id="46" name="Gerade Verbindung mit Pfeil 45"/>
            <p:cNvCxnSpPr>
              <a:endCxn id="39" idx="1"/>
            </p:cNvCxnSpPr>
            <p:nvPr/>
          </p:nvCxnSpPr>
          <p:spPr>
            <a:xfrm>
              <a:off x="626122" y="4742688"/>
              <a:ext cx="679036" cy="0"/>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grpSp>
      <p:cxnSp>
        <p:nvCxnSpPr>
          <p:cNvPr id="47" name="Gerade Verbindung mit Pfeil 46"/>
          <p:cNvCxnSpPr>
            <a:stCxn id="42" idx="0"/>
          </p:cNvCxnSpPr>
          <p:nvPr/>
        </p:nvCxnSpPr>
        <p:spPr>
          <a:xfrm flipH="1" flipV="1">
            <a:off x="4132374" y="3587628"/>
            <a:ext cx="1" cy="826072"/>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sp>
        <p:nvSpPr>
          <p:cNvPr id="49" name="Pfeil nach rechts 48"/>
          <p:cNvSpPr/>
          <p:nvPr/>
        </p:nvSpPr>
        <p:spPr>
          <a:xfrm>
            <a:off x="662945" y="2900173"/>
            <a:ext cx="677311" cy="292131"/>
          </a:xfrm>
          <a:prstGeom prst="rightArrow">
            <a:avLst/>
          </a:prstGeom>
          <a:solidFill>
            <a:srgbClr val="009FE3"/>
          </a:solidFill>
          <a:ln>
            <a:solidFill>
              <a:srgbClr val="3E54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0" name="Grafik 49"/>
          <p:cNvPicPr>
            <a:picLocks noChangeAspect="1"/>
          </p:cNvPicPr>
          <p:nvPr/>
        </p:nvPicPr>
        <p:blipFill>
          <a:blip r:embed="rId9"/>
          <a:stretch>
            <a:fillRect/>
          </a:stretch>
        </p:blipFill>
        <p:spPr>
          <a:xfrm>
            <a:off x="1538196" y="2796565"/>
            <a:ext cx="6520872" cy="488812"/>
          </a:xfrm>
          <a:prstGeom prst="rect">
            <a:avLst/>
          </a:prstGeom>
        </p:spPr>
      </p:pic>
      <mc:AlternateContent xmlns:mc="http://schemas.openxmlformats.org/markup-compatibility/2006">
        <mc:Choice xmlns:a14="http://schemas.microsoft.com/office/drawing/2010/main" Requires="a14">
          <p:sp>
            <p:nvSpPr>
              <p:cNvPr id="22" name="Rechteck 21"/>
              <p:cNvSpPr/>
              <p:nvPr/>
            </p:nvSpPr>
            <p:spPr>
              <a:xfrm>
                <a:off x="2512953" y="3504604"/>
                <a:ext cx="1608210" cy="320472"/>
              </a:xfrm>
              <a:prstGeom prst="rect">
                <a:avLst/>
              </a:prstGeom>
            </p:spPr>
            <p:txBody>
              <a:bodyPr wrap="square">
                <a:spAutoFit/>
              </a:bodyPr>
              <a:lstStyle/>
              <a:p>
                <a:pPr/>
                <a:r>
                  <a:rPr lang="de-DE" b="0" dirty="0"/>
                  <a:t>(</a:t>
                </a:r>
                <a14:m>
                  <m:oMath xmlns:m="http://schemas.openxmlformats.org/officeDocument/2006/math">
                    <m:r>
                      <a:rPr lang="de-DE" b="0" i="1" smtClean="0">
                        <a:latin typeface="Cambria Math" panose="02040503050406030204" pitchFamily="18" charset="0"/>
                      </a:rPr>
                      <m:t>𝑍</m:t>
                    </m:r>
                    <m:r>
                      <a:rPr lang="de-DE" b="0" i="1" smtClean="0">
                        <a:latin typeface="Cambria Math" panose="02040503050406030204" pitchFamily="18" charset="0"/>
                      </a:rPr>
                      <m:t> −</m:t>
                    </m:r>
                    <m:acc>
                      <m:accPr>
                        <m:chr m:val="̂"/>
                        <m:ctrlPr>
                          <a:rPr lang="en-GB" i="1" smtClean="0">
                            <a:latin typeface="Cambria Math" panose="02040503050406030204" pitchFamily="18" charset="0"/>
                          </a:rPr>
                        </m:ctrlPr>
                      </m:accPr>
                      <m:e>
                        <m:sSub>
                          <m:sSubPr>
                            <m:ctrlPr>
                              <a:rPr lang="en-GB" i="1" smtClean="0">
                                <a:latin typeface="Cambria Math" panose="02040503050406030204" pitchFamily="18" charset="0"/>
                              </a:rPr>
                            </m:ctrlPr>
                          </m:sSubPr>
                          <m:e>
                            <m:r>
                              <a:rPr lang="de-DE" b="0" i="1" smtClean="0">
                                <a:latin typeface="Cambria Math" panose="02040503050406030204" pitchFamily="18" charset="0"/>
                              </a:rPr>
                              <m:t>𝑍</m:t>
                            </m:r>
                          </m:e>
                          <m:sub>
                            <m:r>
                              <a:rPr lang="de-DE" b="0" i="1" smtClean="0">
                                <a:latin typeface="Cambria Math" panose="02040503050406030204" pitchFamily="18" charset="0"/>
                              </a:rPr>
                              <m:t>𝑖</m:t>
                            </m:r>
                          </m:sub>
                        </m:sSub>
                      </m:e>
                    </m:acc>
                    <m:r>
                      <a:rPr lang="de-DE" b="0" i="1" smtClean="0">
                        <a:latin typeface="Cambria Math" panose="02040503050406030204" pitchFamily="18" charset="0"/>
                      </a:rPr>
                      <m:t>)</m:t>
                    </m:r>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a14:m>
                <a:endParaRPr lang="en-GB" dirty="0"/>
              </a:p>
            </p:txBody>
          </p:sp>
        </mc:Choice>
        <mc:Fallback>
          <p:sp>
            <p:nvSpPr>
              <p:cNvPr id="22" name="Rechteck 21"/>
              <p:cNvSpPr>
                <a:spLocks noRot="1" noChangeAspect="1" noMove="1" noResize="1" noEditPoints="1" noAdjustHandles="1" noChangeArrowheads="1" noChangeShapeType="1" noTextEdit="1"/>
              </p:cNvSpPr>
              <p:nvPr/>
            </p:nvSpPr>
            <p:spPr>
              <a:xfrm>
                <a:off x="2512953" y="3504604"/>
                <a:ext cx="1608210" cy="320472"/>
              </a:xfrm>
              <a:prstGeom prst="rect">
                <a:avLst/>
              </a:prstGeom>
              <a:blipFill>
                <a:blip r:embed="rId10"/>
                <a:stretch>
                  <a:fillRect l="-1136" t="-1923" b="-17308"/>
                </a:stretch>
              </a:blipFill>
            </p:spPr>
            <p:txBody>
              <a:bodyPr/>
              <a:lstStyle/>
              <a:p>
                <a:r>
                  <a:rPr lang="en-GB">
                    <a:noFill/>
                  </a:rPr>
                  <a:t> </a:t>
                </a:r>
              </a:p>
            </p:txBody>
          </p:sp>
        </mc:Fallback>
      </mc:AlternateContent>
    </p:spTree>
    <p:extLst>
      <p:ext uri="{BB962C8B-B14F-4D97-AF65-F5344CB8AC3E}">
        <p14:creationId xmlns:p14="http://schemas.microsoft.com/office/powerpoint/2010/main" val="3392991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Iterative Closest Point Algorithm</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11 of 20</a:t>
            </a:r>
            <a:endParaRPr lang="en-GB" sz="1050" dirty="0">
              <a:solidFill>
                <a:srgbClr val="3E545F"/>
              </a:solidFill>
              <a:sym typeface="Arial"/>
            </a:endParaRPr>
          </a:p>
        </p:txBody>
      </p:sp>
      <p:sp>
        <p:nvSpPr>
          <p:cNvPr id="8" name="Shape 109"/>
          <p:cNvSpPr txBox="1">
            <a:spLocks noGrp="1"/>
          </p:cNvSpPr>
          <p:nvPr>
            <p:ph type="body" idx="2"/>
          </p:nvPr>
        </p:nvSpPr>
        <p:spPr>
          <a:xfrm>
            <a:off x="287336" y="1090617"/>
            <a:ext cx="8662699" cy="2208656"/>
          </a:xfrm>
          <a:prstGeom prst="rect">
            <a:avLst/>
          </a:prstGeom>
          <a:noFill/>
          <a:ln>
            <a:noFill/>
          </a:ln>
        </p:spPr>
        <p:txBody>
          <a:bodyPr lIns="0" tIns="0" rIns="0" bIns="0" anchor="t" anchorCtr="0">
            <a:noAutofit/>
          </a:bodyPr>
          <a:lstStyle/>
          <a:p>
            <a:pPr indent="-216000">
              <a:lnSpc>
                <a:spcPct val="150000"/>
              </a:lnSpc>
              <a:buClr>
                <a:srgbClr val="009FE3"/>
              </a:buClr>
            </a:pPr>
            <a:r>
              <a:rPr lang="en-GB" sz="2400" b="0" dirty="0"/>
              <a:t>ICP is a black box</a:t>
            </a:r>
          </a:p>
          <a:p>
            <a:pPr indent="-216000">
              <a:lnSpc>
                <a:spcPct val="150000"/>
              </a:lnSpc>
              <a:buClr>
                <a:srgbClr val="009FE3"/>
              </a:buClr>
            </a:pPr>
            <a:r>
              <a:rPr lang="en-GB" sz="2400" b="0" dirty="0"/>
              <a:t>Empirical values for a lot of parameters within ICP</a:t>
            </a:r>
          </a:p>
          <a:p>
            <a:pPr indent="-216000">
              <a:lnSpc>
                <a:spcPct val="150000"/>
              </a:lnSpc>
              <a:buClr>
                <a:srgbClr val="009FE3"/>
              </a:buClr>
            </a:pPr>
            <a:r>
              <a:rPr lang="en-GB" sz="2400" b="0" dirty="0"/>
              <a:t>One wrong ICP result can cause heavy problems</a:t>
            </a:r>
          </a:p>
          <a:p>
            <a:pPr marL="0" indent="0">
              <a:lnSpc>
                <a:spcPct val="150000"/>
              </a:lnSpc>
              <a:buClr>
                <a:srgbClr val="009FE3"/>
              </a:buClr>
              <a:buNone/>
            </a:pPr>
            <a:endParaRPr lang="en-GB" sz="2400" b="0" dirty="0"/>
          </a:p>
          <a:p>
            <a:pPr indent="-216000">
              <a:lnSpc>
                <a:spcPct val="150000"/>
              </a:lnSpc>
              <a:buClr>
                <a:srgbClr val="009FE3"/>
              </a:buClr>
            </a:pPr>
            <a:endParaRPr lang="en-GB" sz="2400" b="0" dirty="0"/>
          </a:p>
          <a:p>
            <a:pPr indent="-216000">
              <a:lnSpc>
                <a:spcPct val="150000"/>
              </a:lnSpc>
              <a:buClr>
                <a:srgbClr val="009FE3"/>
              </a:buClr>
            </a:pPr>
            <a:endParaRPr lang="en-GB" sz="2400" b="0" i="0" u="none" strike="noStrike" cap="none" dirty="0">
              <a:solidFill>
                <a:schemeClr val="dk1"/>
              </a:solidFill>
              <a:sym typeface="Arial"/>
            </a:endParaRPr>
          </a:p>
          <a:p>
            <a:pPr indent="-216000">
              <a:lnSpc>
                <a:spcPct val="150000"/>
              </a:lnSpc>
              <a:buClr>
                <a:srgbClr val="009FE3"/>
              </a:buClr>
            </a:pPr>
            <a:endParaRPr lang="en-GB" sz="2400" b="0" i="0" u="none" strike="noStrike" cap="none" dirty="0">
              <a:solidFill>
                <a:schemeClr val="dk1"/>
              </a:solidFill>
              <a:sym typeface="Arial"/>
            </a:endParaRPr>
          </a:p>
        </p:txBody>
      </p:sp>
      <p:pic>
        <p:nvPicPr>
          <p:cNvPr id="3" name="ICPanim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258145" y="3203521"/>
            <a:ext cx="3261038" cy="2682056"/>
          </a:xfrm>
          <a:prstGeom prst="rect">
            <a:avLst/>
          </a:prstGeom>
        </p:spPr>
      </p:pic>
      <p:grpSp>
        <p:nvGrpSpPr>
          <p:cNvPr id="10" name="Gruppieren 9"/>
          <p:cNvGrpSpPr/>
          <p:nvPr/>
        </p:nvGrpSpPr>
        <p:grpSpPr>
          <a:xfrm>
            <a:off x="122048" y="3872529"/>
            <a:ext cx="5202458" cy="1929905"/>
            <a:chOff x="626122" y="3975761"/>
            <a:chExt cx="5202458" cy="1929905"/>
          </a:xfrm>
        </p:grpSpPr>
        <p:sp>
          <p:nvSpPr>
            <p:cNvPr id="33" name="Ellipse 32"/>
            <p:cNvSpPr/>
            <p:nvPr/>
          </p:nvSpPr>
          <p:spPr>
            <a:xfrm>
              <a:off x="1305157" y="5461336"/>
              <a:ext cx="1474226"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Map</a:t>
              </a:r>
            </a:p>
          </p:txBody>
        </p:sp>
        <p:sp>
          <p:nvSpPr>
            <p:cNvPr id="34" name="Ellipse 33"/>
            <p:cNvSpPr/>
            <p:nvPr/>
          </p:nvSpPr>
          <p:spPr>
            <a:xfrm>
              <a:off x="3899336" y="5461336"/>
              <a:ext cx="1474226" cy="444330"/>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LRF</a:t>
              </a:r>
            </a:p>
          </p:txBody>
        </p:sp>
        <p:sp>
          <p:nvSpPr>
            <p:cNvPr id="37" name="Rechteck 36"/>
            <p:cNvSpPr/>
            <p:nvPr/>
          </p:nvSpPr>
          <p:spPr>
            <a:xfrm>
              <a:off x="1143046" y="3975761"/>
              <a:ext cx="4428519" cy="1176832"/>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Observation model</a:t>
              </a:r>
            </a:p>
          </p:txBody>
        </p:sp>
        <p:sp>
          <p:nvSpPr>
            <p:cNvPr id="39" name="Rechteck 38"/>
            <p:cNvSpPr/>
            <p:nvPr/>
          </p:nvSpPr>
          <p:spPr>
            <a:xfrm>
              <a:off x="1305158" y="4516933"/>
              <a:ext cx="1474225" cy="451509"/>
            </a:xfrm>
            <a:prstGeom prst="rect">
              <a:avLst/>
            </a:prstGeom>
            <a:solidFill>
              <a:schemeClr val="bg1">
                <a:lumMod val="7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Ray casting</a:t>
              </a:r>
            </a:p>
          </p:txBody>
        </p:sp>
        <p:cxnSp>
          <p:nvCxnSpPr>
            <p:cNvPr id="40" name="Gerade Verbindung mit Pfeil 39"/>
            <p:cNvCxnSpPr>
              <a:stCxn id="34" idx="0"/>
              <a:endCxn id="42" idx="2"/>
            </p:cNvCxnSpPr>
            <p:nvPr/>
          </p:nvCxnSpPr>
          <p:spPr>
            <a:xfrm flipV="1">
              <a:off x="4636449" y="4977213"/>
              <a:ext cx="0" cy="484123"/>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41" name="Gerade Verbindung mit Pfeil 40"/>
            <p:cNvCxnSpPr>
              <a:stCxn id="33" idx="0"/>
              <a:endCxn id="39" idx="2"/>
            </p:cNvCxnSpPr>
            <p:nvPr/>
          </p:nvCxnSpPr>
          <p:spPr>
            <a:xfrm flipV="1">
              <a:off x="2042270" y="4968442"/>
              <a:ext cx="1" cy="492894"/>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42" name="Rechteck 41"/>
            <p:cNvSpPr/>
            <p:nvPr/>
          </p:nvSpPr>
          <p:spPr>
            <a:xfrm>
              <a:off x="3899336" y="4516932"/>
              <a:ext cx="1474225" cy="460281"/>
            </a:xfrm>
            <a:prstGeom prst="rect">
              <a:avLst/>
            </a:prstGeom>
            <a:solidFill>
              <a:schemeClr val="bg2">
                <a:lumMod val="20000"/>
                <a:lumOff val="80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ICP</a:t>
              </a:r>
            </a:p>
          </p:txBody>
        </p:sp>
        <p:cxnSp>
          <p:nvCxnSpPr>
            <p:cNvPr id="43" name="Gerade Verbindung mit Pfeil 42"/>
            <p:cNvCxnSpPr>
              <a:stCxn id="39" idx="3"/>
              <a:endCxn id="42" idx="1"/>
            </p:cNvCxnSpPr>
            <p:nvPr/>
          </p:nvCxnSpPr>
          <p:spPr>
            <a:xfrm>
              <a:off x="2779383" y="4742688"/>
              <a:ext cx="1119953" cy="4385"/>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44" name="Rechteck 43"/>
                <p:cNvSpPr/>
                <p:nvPr/>
              </p:nvSpPr>
              <p:spPr>
                <a:xfrm>
                  <a:off x="4625237" y="5129717"/>
                  <a:ext cx="1203343"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de-DE" b="0" i="1" smtClean="0">
                                <a:latin typeface="Cambria Math" panose="02040503050406030204" pitchFamily="18" charset="0"/>
                              </a:rPr>
                              <m:t>𝑚</m:t>
                            </m:r>
                          </m:e>
                          <m:sub>
                            <m:r>
                              <a:rPr lang="de-DE" b="0" i="1" smtClean="0">
                                <a:latin typeface="Cambria Math" panose="02040503050406030204" pitchFamily="18" charset="0"/>
                              </a:rPr>
                              <m:t>𝐿𝑅𝐹</m:t>
                            </m:r>
                          </m:sub>
                        </m:sSub>
                        <m:r>
                          <a:rPr lang="de-DE" b="0" i="1" smtClean="0">
                            <a:latin typeface="Cambria Math" panose="02040503050406030204" pitchFamily="18" charset="0"/>
                          </a:rPr>
                          <m:t>(</m:t>
                        </m:r>
                        <m:r>
                          <a:rPr lang="de-DE" b="0" i="1" smtClean="0">
                            <a:latin typeface="Cambria Math" panose="02040503050406030204" pitchFamily="18" charset="0"/>
                          </a:rPr>
                          <m:t>𝑘</m:t>
                        </m:r>
                        <m:r>
                          <a:rPr lang="de-DE" b="0" i="1" smtClean="0">
                            <a:latin typeface="Cambria Math" panose="02040503050406030204" pitchFamily="18" charset="0"/>
                          </a:rPr>
                          <m:t>+1)</m:t>
                        </m:r>
                      </m:oMath>
                    </m:oMathPara>
                  </a14:m>
                  <a:endParaRPr lang="en-GB" dirty="0"/>
                </a:p>
              </p:txBody>
            </p:sp>
          </mc:Choice>
          <mc:Fallback xmlns="">
            <p:sp>
              <p:nvSpPr>
                <p:cNvPr id="44" name="Rechteck 43"/>
                <p:cNvSpPr>
                  <a:spLocks noRot="1" noChangeAspect="1" noMove="1" noResize="1" noEditPoints="1" noAdjustHandles="1" noChangeArrowheads="1" noChangeShapeType="1" noTextEdit="1"/>
                </p:cNvSpPr>
                <p:nvPr/>
              </p:nvSpPr>
              <p:spPr>
                <a:xfrm>
                  <a:off x="4625237" y="5129717"/>
                  <a:ext cx="1203343" cy="307777"/>
                </a:xfrm>
                <a:prstGeom prst="rect">
                  <a:avLst/>
                </a:prstGeom>
                <a:blipFill>
                  <a:blip r:embed="rId7"/>
                  <a:stretch>
                    <a:fillRect b="-10000"/>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5" name="Rechteck 44"/>
                <p:cNvSpPr/>
                <p:nvPr/>
              </p:nvSpPr>
              <p:spPr>
                <a:xfrm>
                  <a:off x="2808999" y="4340004"/>
                  <a:ext cx="1054100" cy="30777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𝑚</m:t>
                            </m:r>
                          </m:e>
                        </m:acc>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m:oMathPara>
                  </a14:m>
                  <a:endParaRPr lang="en-GB" dirty="0"/>
                </a:p>
              </p:txBody>
            </p:sp>
          </mc:Choice>
          <mc:Fallback xmlns="">
            <p:sp>
              <p:nvSpPr>
                <p:cNvPr id="45" name="Rechteck 44"/>
                <p:cNvSpPr>
                  <a:spLocks noRot="1" noChangeAspect="1" noMove="1" noResize="1" noEditPoints="1" noAdjustHandles="1" noChangeArrowheads="1" noChangeShapeType="1" noTextEdit="1"/>
                </p:cNvSpPr>
                <p:nvPr/>
              </p:nvSpPr>
              <p:spPr>
                <a:xfrm>
                  <a:off x="2808999" y="4340004"/>
                  <a:ext cx="1054100" cy="307777"/>
                </a:xfrm>
                <a:prstGeom prst="rect">
                  <a:avLst/>
                </a:prstGeom>
                <a:blipFill>
                  <a:blip r:embed="rId8"/>
                  <a:stretch>
                    <a:fillRect t="-2000"/>
                  </a:stretch>
                </a:blipFill>
              </p:spPr>
              <p:txBody>
                <a:bodyPr/>
                <a:lstStyle/>
                <a:p>
                  <a:r>
                    <a:rPr lang="en-GB">
                      <a:noFill/>
                    </a:rPr>
                    <a:t> </a:t>
                  </a:r>
                </a:p>
              </p:txBody>
            </p:sp>
          </mc:Fallback>
        </mc:AlternateContent>
        <p:cxnSp>
          <p:nvCxnSpPr>
            <p:cNvPr id="46" name="Gerade Verbindung mit Pfeil 45"/>
            <p:cNvCxnSpPr>
              <a:endCxn id="39" idx="1"/>
            </p:cNvCxnSpPr>
            <p:nvPr/>
          </p:nvCxnSpPr>
          <p:spPr>
            <a:xfrm>
              <a:off x="626122" y="4742688"/>
              <a:ext cx="679036" cy="0"/>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grpSp>
      <p:cxnSp>
        <p:nvCxnSpPr>
          <p:cNvPr id="47" name="Gerade Verbindung mit Pfeil 46"/>
          <p:cNvCxnSpPr>
            <a:stCxn id="42" idx="0"/>
          </p:cNvCxnSpPr>
          <p:nvPr/>
        </p:nvCxnSpPr>
        <p:spPr>
          <a:xfrm flipH="1" flipV="1">
            <a:off x="4132374" y="3587628"/>
            <a:ext cx="1" cy="826072"/>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mc:Choice xmlns:a14="http://schemas.microsoft.com/office/drawing/2010/main" Requires="a14">
          <p:sp>
            <p:nvSpPr>
              <p:cNvPr id="20" name="Rechteck 19"/>
              <p:cNvSpPr/>
              <p:nvPr/>
            </p:nvSpPr>
            <p:spPr>
              <a:xfrm>
                <a:off x="2479263" y="3467009"/>
                <a:ext cx="1608210" cy="320472"/>
              </a:xfrm>
              <a:prstGeom prst="rect">
                <a:avLst/>
              </a:prstGeom>
            </p:spPr>
            <p:txBody>
              <a:bodyPr wrap="square">
                <a:spAutoFit/>
              </a:bodyPr>
              <a:lstStyle/>
              <a:p>
                <a:pPr/>
                <a:r>
                  <a:rPr lang="de-DE" b="0" dirty="0"/>
                  <a:t>(</a:t>
                </a:r>
                <a14:m>
                  <m:oMath xmlns:m="http://schemas.openxmlformats.org/officeDocument/2006/math">
                    <m:r>
                      <a:rPr lang="de-DE" b="0" i="1" smtClean="0">
                        <a:latin typeface="Cambria Math" panose="02040503050406030204" pitchFamily="18" charset="0"/>
                      </a:rPr>
                      <m:t>𝑍</m:t>
                    </m:r>
                    <m:r>
                      <a:rPr lang="de-DE" b="0" i="1" smtClean="0">
                        <a:latin typeface="Cambria Math" panose="02040503050406030204" pitchFamily="18" charset="0"/>
                      </a:rPr>
                      <m:t> −</m:t>
                    </m:r>
                    <m:acc>
                      <m:accPr>
                        <m:chr m:val="̂"/>
                        <m:ctrlPr>
                          <a:rPr lang="en-GB" i="1" smtClean="0">
                            <a:latin typeface="Cambria Math" panose="02040503050406030204" pitchFamily="18" charset="0"/>
                          </a:rPr>
                        </m:ctrlPr>
                      </m:accPr>
                      <m:e>
                        <m:sSub>
                          <m:sSubPr>
                            <m:ctrlPr>
                              <a:rPr lang="en-GB" i="1" smtClean="0">
                                <a:latin typeface="Cambria Math" panose="02040503050406030204" pitchFamily="18" charset="0"/>
                              </a:rPr>
                            </m:ctrlPr>
                          </m:sSubPr>
                          <m:e>
                            <m:r>
                              <a:rPr lang="de-DE" b="0" i="1" smtClean="0">
                                <a:latin typeface="Cambria Math" panose="02040503050406030204" pitchFamily="18" charset="0"/>
                              </a:rPr>
                              <m:t>𝑍</m:t>
                            </m:r>
                          </m:e>
                          <m:sub>
                            <m:r>
                              <a:rPr lang="de-DE" b="0" i="1" smtClean="0">
                                <a:latin typeface="Cambria Math" panose="02040503050406030204" pitchFamily="18" charset="0"/>
                              </a:rPr>
                              <m:t>𝑖</m:t>
                            </m:r>
                          </m:sub>
                        </m:sSub>
                      </m:e>
                    </m:acc>
                    <m:r>
                      <a:rPr lang="de-DE" b="0" i="1" smtClean="0">
                        <a:latin typeface="Cambria Math" panose="02040503050406030204" pitchFamily="18" charset="0"/>
                      </a:rPr>
                      <m:t>)</m:t>
                    </m:r>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a14:m>
                <a:endParaRPr lang="en-GB" dirty="0"/>
              </a:p>
            </p:txBody>
          </p:sp>
        </mc:Choice>
        <mc:Fallback>
          <p:sp>
            <p:nvSpPr>
              <p:cNvPr id="20" name="Rechteck 19"/>
              <p:cNvSpPr>
                <a:spLocks noRot="1" noChangeAspect="1" noMove="1" noResize="1" noEditPoints="1" noAdjustHandles="1" noChangeArrowheads="1" noChangeShapeType="1" noTextEdit="1"/>
              </p:cNvSpPr>
              <p:nvPr/>
            </p:nvSpPr>
            <p:spPr>
              <a:xfrm>
                <a:off x="2479263" y="3467009"/>
                <a:ext cx="1608210" cy="320472"/>
              </a:xfrm>
              <a:prstGeom prst="rect">
                <a:avLst/>
              </a:prstGeom>
              <a:blipFill>
                <a:blip r:embed="rId9"/>
                <a:stretch>
                  <a:fillRect l="-1136" t="-1923" b="-17308"/>
                </a:stretch>
              </a:blipFill>
            </p:spPr>
            <p:txBody>
              <a:bodyPr/>
              <a:lstStyle/>
              <a:p>
                <a:r>
                  <a:rPr lang="en-GB">
                    <a:noFill/>
                  </a:rPr>
                  <a:t> </a:t>
                </a:r>
              </a:p>
            </p:txBody>
          </p:sp>
        </mc:Fallback>
      </mc:AlternateContent>
    </p:spTree>
    <p:extLst>
      <p:ext uri="{BB962C8B-B14F-4D97-AF65-F5344CB8AC3E}">
        <p14:creationId xmlns:p14="http://schemas.microsoft.com/office/powerpoint/2010/main" val="48307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lvl="0">
              <a:buSzPct val="25000"/>
            </a:pPr>
            <a:r>
              <a:rPr lang="en-GB" sz="3200" dirty="0"/>
              <a:t>EKF Implementation</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12 of 20</a:t>
            </a:r>
            <a:endParaRPr lang="en-GB" sz="1050" dirty="0">
              <a:solidFill>
                <a:srgbClr val="3E545F"/>
              </a:solidFill>
              <a:sym typeface="Arial"/>
            </a:endParaRPr>
          </a:p>
        </p:txBody>
      </p:sp>
      <p:sp>
        <p:nvSpPr>
          <p:cNvPr id="32" name="Rechteck 31"/>
          <p:cNvSpPr/>
          <p:nvPr/>
        </p:nvSpPr>
        <p:spPr>
          <a:xfrm>
            <a:off x="746514" y="3042172"/>
            <a:ext cx="7562340" cy="172512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Prediction       </a:t>
            </a:r>
          </a:p>
        </p:txBody>
      </p:sp>
      <p:sp>
        <p:nvSpPr>
          <p:cNvPr id="33" name="Ellipse 32"/>
          <p:cNvSpPr/>
          <p:nvPr/>
        </p:nvSpPr>
        <p:spPr>
          <a:xfrm>
            <a:off x="3834103" y="5189403"/>
            <a:ext cx="1474226"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Map</a:t>
            </a:r>
          </a:p>
        </p:txBody>
      </p:sp>
      <p:sp>
        <p:nvSpPr>
          <p:cNvPr id="34" name="Rechteck 33"/>
          <p:cNvSpPr/>
          <p:nvPr/>
        </p:nvSpPr>
        <p:spPr>
          <a:xfrm>
            <a:off x="6346505" y="1402125"/>
            <a:ext cx="1637776" cy="772718"/>
          </a:xfrm>
          <a:prstGeom prst="rect">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Matching</a:t>
            </a:r>
          </a:p>
        </p:txBody>
      </p:sp>
      <p:cxnSp>
        <p:nvCxnSpPr>
          <p:cNvPr id="35" name="Gerade Verbindung mit Pfeil 34"/>
          <p:cNvCxnSpPr>
            <a:stCxn id="34" idx="1"/>
            <a:endCxn id="36" idx="3"/>
          </p:cNvCxnSpPr>
          <p:nvPr/>
        </p:nvCxnSpPr>
        <p:spPr>
          <a:xfrm flipH="1" flipV="1">
            <a:off x="2644935" y="1787720"/>
            <a:ext cx="3701570" cy="764"/>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36" name="Rechteck 35"/>
          <p:cNvSpPr/>
          <p:nvPr/>
        </p:nvSpPr>
        <p:spPr>
          <a:xfrm>
            <a:off x="1007159" y="1401361"/>
            <a:ext cx="1637776" cy="77271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Update</a:t>
            </a:r>
          </a:p>
        </p:txBody>
      </p:sp>
      <p:sp>
        <p:nvSpPr>
          <p:cNvPr id="53" name="Ellipse 52"/>
          <p:cNvSpPr/>
          <p:nvPr/>
        </p:nvSpPr>
        <p:spPr>
          <a:xfrm>
            <a:off x="6428280" y="5190299"/>
            <a:ext cx="1474226" cy="444330"/>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LRF</a:t>
            </a:r>
          </a:p>
        </p:txBody>
      </p:sp>
      <p:sp>
        <p:nvSpPr>
          <p:cNvPr id="58" name="Rechteck 57"/>
          <p:cNvSpPr/>
          <p:nvPr/>
        </p:nvSpPr>
        <p:spPr>
          <a:xfrm>
            <a:off x="3671991" y="3388836"/>
            <a:ext cx="4428519" cy="1176832"/>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Observation model</a:t>
            </a:r>
          </a:p>
        </p:txBody>
      </p:sp>
      <mc:AlternateContent xmlns:mc="http://schemas.openxmlformats.org/markup-compatibility/2006" xmlns:a14="http://schemas.microsoft.com/office/drawing/2010/main">
        <mc:Choice Requires="a14">
          <p:sp>
            <p:nvSpPr>
              <p:cNvPr id="60" name="Textfeld 59"/>
              <p:cNvSpPr txBox="1"/>
              <p:nvPr/>
            </p:nvSpPr>
            <p:spPr>
              <a:xfrm>
                <a:off x="1029109" y="2360066"/>
                <a:ext cx="657231" cy="4367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𝑋</m:t>
                          </m:r>
                        </m:e>
                      </m:acc>
                      <m:d>
                        <m:dPr>
                          <m:ctrlPr>
                            <a:rPr lang="de-DE" b="0" i="1" smtClean="0">
                              <a:latin typeface="Cambria Math" panose="02040503050406030204" pitchFamily="18" charset="0"/>
                            </a:rPr>
                          </m:ctrlPr>
                        </m:dPr>
                        <m:e>
                          <m:r>
                            <a:rPr lang="de-DE" b="0" i="1" smtClean="0">
                              <a:latin typeface="Cambria Math" panose="02040503050406030204" pitchFamily="18" charset="0"/>
                            </a:rPr>
                            <m:t>𝑘</m:t>
                          </m:r>
                        </m:e>
                        <m:e>
                          <m:r>
                            <a:rPr lang="de-DE" b="0" i="1" smtClean="0">
                              <a:latin typeface="Cambria Math" panose="02040503050406030204" pitchFamily="18" charset="0"/>
                            </a:rPr>
                            <m:t>𝑘</m:t>
                          </m:r>
                        </m:e>
                      </m:d>
                    </m:oMath>
                  </m:oMathPara>
                </a14:m>
                <a:endParaRPr lang="de-DE" b="0" dirty="0"/>
              </a:p>
              <a:p>
                <a:pPr/>
                <a14:m>
                  <m:oMathPara xmlns:m="http://schemas.openxmlformats.org/officeDocument/2006/math">
                    <m:oMathParaPr>
                      <m:jc m:val="centerGroup"/>
                    </m:oMathParaPr>
                    <m:oMath xmlns:m="http://schemas.openxmlformats.org/officeDocument/2006/math">
                      <m:sSub>
                        <m:sSubPr>
                          <m:ctrlPr>
                            <a:rPr lang="el-GR" i="1">
                              <a:latin typeface="Cambria Math" panose="02040503050406030204" pitchFamily="18" charset="0"/>
                              <a:ea typeface="Cambria Math" panose="02040503050406030204" pitchFamily="18" charset="0"/>
                            </a:rPr>
                          </m:ctrlPr>
                        </m:sSubPr>
                        <m:e>
                          <m:r>
                            <m:rPr>
                              <m:sty m:val="p"/>
                            </m:rPr>
                            <a:rPr lang="el-GR" i="1">
                              <a:latin typeface="Cambria Math" panose="02040503050406030204" pitchFamily="18" charset="0"/>
                              <a:ea typeface="Cambria Math" panose="02040503050406030204" pitchFamily="18" charset="0"/>
                            </a:rPr>
                            <m:t>Σ</m:t>
                          </m:r>
                        </m:e>
                        <m:sub>
                          <m:r>
                            <a:rPr lang="de-DE" b="0" i="1" smtClean="0">
                              <a:latin typeface="Cambria Math" panose="02040503050406030204" pitchFamily="18" charset="0"/>
                              <a:ea typeface="Cambria Math" panose="02040503050406030204" pitchFamily="18" charset="0"/>
                            </a:rPr>
                            <m:t>𝑋</m:t>
                          </m:r>
                        </m:sub>
                      </m:sSub>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oMath>
                  </m:oMathPara>
                </a14:m>
                <a:endParaRPr lang="en-GB" dirty="0"/>
              </a:p>
            </p:txBody>
          </p:sp>
        </mc:Choice>
        <mc:Fallback xmlns="">
          <p:sp>
            <p:nvSpPr>
              <p:cNvPr id="60" name="Textfeld 59"/>
              <p:cNvSpPr txBox="1">
                <a:spLocks noRot="1" noChangeAspect="1" noMove="1" noResize="1" noEditPoints="1" noAdjustHandles="1" noChangeArrowheads="1" noChangeShapeType="1" noTextEdit="1"/>
              </p:cNvSpPr>
              <p:nvPr/>
            </p:nvSpPr>
            <p:spPr>
              <a:xfrm>
                <a:off x="1029109" y="2360066"/>
                <a:ext cx="657231" cy="436723"/>
              </a:xfrm>
              <a:prstGeom prst="rect">
                <a:avLst/>
              </a:prstGeom>
              <a:blipFill>
                <a:blip r:embed="rId4"/>
                <a:stretch>
                  <a:fillRect l="-4630" t="-11111" r="-7407" b="-16667"/>
                </a:stretch>
              </a:blipFill>
            </p:spPr>
            <p:txBody>
              <a:bodyPr/>
              <a:lstStyle/>
              <a:p>
                <a:r>
                  <a:rPr lang="en-GB">
                    <a:noFill/>
                  </a:rPr>
                  <a:t> </a:t>
                </a:r>
              </a:p>
            </p:txBody>
          </p:sp>
        </mc:Fallback>
      </mc:AlternateContent>
      <p:sp>
        <p:nvSpPr>
          <p:cNvPr id="61" name="Rechteck 60"/>
          <p:cNvSpPr/>
          <p:nvPr/>
        </p:nvSpPr>
        <p:spPr>
          <a:xfrm>
            <a:off x="3834103" y="3930008"/>
            <a:ext cx="1474225" cy="451509"/>
          </a:xfrm>
          <a:prstGeom prst="rect">
            <a:avLst/>
          </a:prstGeom>
          <a:solidFill>
            <a:schemeClr val="bg1">
              <a:lumMod val="6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Ray casting</a:t>
            </a:r>
          </a:p>
        </p:txBody>
      </p:sp>
      <p:cxnSp>
        <p:nvCxnSpPr>
          <p:cNvPr id="62" name="Gerade Verbindung mit Pfeil 61"/>
          <p:cNvCxnSpPr>
            <a:stCxn id="53" idx="0"/>
            <a:endCxn id="64" idx="2"/>
          </p:cNvCxnSpPr>
          <p:nvPr/>
        </p:nvCxnSpPr>
        <p:spPr>
          <a:xfrm flipV="1">
            <a:off x="7165393" y="4390288"/>
            <a:ext cx="1" cy="800011"/>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63" name="Gerade Verbindung mit Pfeil 62"/>
          <p:cNvCxnSpPr>
            <a:stCxn id="33" idx="0"/>
            <a:endCxn id="61" idx="2"/>
          </p:cNvCxnSpPr>
          <p:nvPr/>
        </p:nvCxnSpPr>
        <p:spPr>
          <a:xfrm flipV="1">
            <a:off x="4571216" y="4381517"/>
            <a:ext cx="0" cy="807886"/>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64" name="Rechteck 63"/>
          <p:cNvSpPr/>
          <p:nvPr/>
        </p:nvSpPr>
        <p:spPr>
          <a:xfrm>
            <a:off x="6428281" y="3930007"/>
            <a:ext cx="1474225" cy="460281"/>
          </a:xfrm>
          <a:prstGeom prst="rect">
            <a:avLst/>
          </a:prstGeom>
          <a:solidFill>
            <a:schemeClr val="bg1">
              <a:lumMod val="6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ICP</a:t>
            </a:r>
          </a:p>
        </p:txBody>
      </p:sp>
      <p:cxnSp>
        <p:nvCxnSpPr>
          <p:cNvPr id="65" name="Gerade Verbindung mit Pfeil 64"/>
          <p:cNvCxnSpPr>
            <a:stCxn id="61" idx="3"/>
            <a:endCxn id="64" idx="1"/>
          </p:cNvCxnSpPr>
          <p:nvPr/>
        </p:nvCxnSpPr>
        <p:spPr>
          <a:xfrm>
            <a:off x="5308328" y="4155763"/>
            <a:ext cx="1119953" cy="4385"/>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66" name="Rechteck 65"/>
              <p:cNvSpPr/>
              <p:nvPr/>
            </p:nvSpPr>
            <p:spPr>
              <a:xfrm>
                <a:off x="7165393" y="4792653"/>
                <a:ext cx="1203343"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de-DE" b="0" i="1" smtClean="0">
                              <a:latin typeface="Cambria Math" panose="02040503050406030204" pitchFamily="18" charset="0"/>
                            </a:rPr>
                            <m:t>𝑚</m:t>
                          </m:r>
                        </m:e>
                        <m:sub>
                          <m:r>
                            <a:rPr lang="de-DE" b="0" i="1" smtClean="0">
                              <a:latin typeface="Cambria Math" panose="02040503050406030204" pitchFamily="18" charset="0"/>
                            </a:rPr>
                            <m:t>𝐿𝑅𝐹</m:t>
                          </m:r>
                        </m:sub>
                      </m:sSub>
                      <m:r>
                        <a:rPr lang="de-DE" b="0" i="1" smtClean="0">
                          <a:latin typeface="Cambria Math" panose="02040503050406030204" pitchFamily="18" charset="0"/>
                        </a:rPr>
                        <m:t>(</m:t>
                      </m:r>
                      <m:r>
                        <a:rPr lang="de-DE" b="0" i="1" smtClean="0">
                          <a:latin typeface="Cambria Math" panose="02040503050406030204" pitchFamily="18" charset="0"/>
                        </a:rPr>
                        <m:t>𝑘</m:t>
                      </m:r>
                      <m:r>
                        <a:rPr lang="de-DE" b="0" i="1" smtClean="0">
                          <a:latin typeface="Cambria Math" panose="02040503050406030204" pitchFamily="18" charset="0"/>
                        </a:rPr>
                        <m:t>+1)</m:t>
                      </m:r>
                    </m:oMath>
                  </m:oMathPara>
                </a14:m>
                <a:endParaRPr lang="en-GB" dirty="0"/>
              </a:p>
            </p:txBody>
          </p:sp>
        </mc:Choice>
        <mc:Fallback xmlns="">
          <p:sp>
            <p:nvSpPr>
              <p:cNvPr id="66" name="Rechteck 65"/>
              <p:cNvSpPr>
                <a:spLocks noRot="1" noChangeAspect="1" noMove="1" noResize="1" noEditPoints="1" noAdjustHandles="1" noChangeArrowheads="1" noChangeShapeType="1" noTextEdit="1"/>
              </p:cNvSpPr>
              <p:nvPr/>
            </p:nvSpPr>
            <p:spPr>
              <a:xfrm>
                <a:off x="7165393" y="4792653"/>
                <a:ext cx="1203343" cy="307777"/>
              </a:xfrm>
              <a:prstGeom prst="rect">
                <a:avLst/>
              </a:prstGeom>
              <a:blipFill>
                <a:blip r:embed="rId5"/>
                <a:stretch>
                  <a:fillRect b="-7843"/>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67" name="Rechteck 66"/>
              <p:cNvSpPr/>
              <p:nvPr/>
            </p:nvSpPr>
            <p:spPr>
              <a:xfrm>
                <a:off x="5337944" y="3753079"/>
                <a:ext cx="1054100" cy="30777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𝑚</m:t>
                          </m:r>
                        </m:e>
                      </m:acc>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m:oMathPara>
                </a14:m>
                <a:endParaRPr lang="en-GB" dirty="0"/>
              </a:p>
            </p:txBody>
          </p:sp>
        </mc:Choice>
        <mc:Fallback xmlns="">
          <p:sp>
            <p:nvSpPr>
              <p:cNvPr id="67" name="Rechteck 66"/>
              <p:cNvSpPr>
                <a:spLocks noRot="1" noChangeAspect="1" noMove="1" noResize="1" noEditPoints="1" noAdjustHandles="1" noChangeArrowheads="1" noChangeShapeType="1" noTextEdit="1"/>
              </p:cNvSpPr>
              <p:nvPr/>
            </p:nvSpPr>
            <p:spPr>
              <a:xfrm>
                <a:off x="5337944" y="3753079"/>
                <a:ext cx="1054100" cy="307777"/>
              </a:xfrm>
              <a:prstGeom prst="rect">
                <a:avLst/>
              </a:prstGeom>
              <a:blipFill>
                <a:blip r:embed="rId6"/>
                <a:stretch>
                  <a:fillRect t="-2000"/>
                </a:stretch>
              </a:blipFill>
            </p:spPr>
            <p:txBody>
              <a:bodyPr/>
              <a:lstStyle/>
              <a:p>
                <a:r>
                  <a:rPr lang="en-GB">
                    <a:noFill/>
                  </a:rPr>
                  <a:t> </a:t>
                </a:r>
              </a:p>
            </p:txBody>
          </p:sp>
        </mc:Fallback>
      </mc:AlternateContent>
      <p:cxnSp>
        <p:nvCxnSpPr>
          <p:cNvPr id="68" name="Gerade Verbindung mit Pfeil 67"/>
          <p:cNvCxnSpPr>
            <a:stCxn id="64" idx="0"/>
            <a:endCxn id="34" idx="2"/>
          </p:cNvCxnSpPr>
          <p:nvPr/>
        </p:nvCxnSpPr>
        <p:spPr>
          <a:xfrm flipH="1" flipV="1">
            <a:off x="7165393" y="2174843"/>
            <a:ext cx="1" cy="1755164"/>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sp>
        <p:nvSpPr>
          <p:cNvPr id="69" name="Rechteck 68"/>
          <p:cNvSpPr/>
          <p:nvPr/>
        </p:nvSpPr>
        <p:spPr>
          <a:xfrm>
            <a:off x="1021335" y="3415559"/>
            <a:ext cx="1609426" cy="1176832"/>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Motion model</a:t>
            </a:r>
          </a:p>
        </p:txBody>
      </p:sp>
      <p:cxnSp>
        <p:nvCxnSpPr>
          <p:cNvPr id="70" name="Gerade Verbindung mit Pfeil 69"/>
          <p:cNvCxnSpPr>
            <a:endCxn id="61" idx="1"/>
          </p:cNvCxnSpPr>
          <p:nvPr/>
        </p:nvCxnSpPr>
        <p:spPr>
          <a:xfrm>
            <a:off x="2630761" y="4155762"/>
            <a:ext cx="1203342" cy="1"/>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71" name="Rechteck 70"/>
              <p:cNvSpPr/>
              <p:nvPr/>
            </p:nvSpPr>
            <p:spPr>
              <a:xfrm>
                <a:off x="2380233" y="3601517"/>
                <a:ext cx="1542286" cy="54906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solidFill>
                                <a:schemeClr val="tx1"/>
                              </a:solidFill>
                              <a:latin typeface="Cambria Math" panose="02040503050406030204" pitchFamily="18" charset="0"/>
                            </a:rPr>
                          </m:ctrlPr>
                        </m:accPr>
                        <m:e>
                          <m:r>
                            <a:rPr lang="de-DE" b="0" i="1" smtClean="0">
                              <a:solidFill>
                                <a:schemeClr val="tx1"/>
                              </a:solidFill>
                              <a:latin typeface="Cambria Math" panose="02040503050406030204" pitchFamily="18" charset="0"/>
                            </a:rPr>
                            <m:t>𝑋</m:t>
                          </m:r>
                        </m:e>
                      </m:acc>
                      <m:d>
                        <m:dPr>
                          <m:ctrlPr>
                            <a:rPr lang="de-DE" i="1">
                              <a:solidFill>
                                <a:schemeClr val="tx1"/>
                              </a:solidFill>
                              <a:latin typeface="Cambria Math" panose="02040503050406030204" pitchFamily="18" charset="0"/>
                            </a:rPr>
                          </m:ctrlPr>
                        </m:dPr>
                        <m:e>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e>
                        <m:e>
                          <m:r>
                            <a:rPr lang="de-DE" i="1">
                              <a:solidFill>
                                <a:schemeClr val="tx1"/>
                              </a:solidFill>
                              <a:latin typeface="Cambria Math" panose="02040503050406030204" pitchFamily="18" charset="0"/>
                            </a:rPr>
                            <m:t>𝑘</m:t>
                          </m:r>
                        </m:e>
                      </m:d>
                    </m:oMath>
                  </m:oMathPara>
                </a14:m>
                <a:endParaRPr lang="de-DE" dirty="0">
                  <a:solidFill>
                    <a:schemeClr val="tx1"/>
                  </a:solidFill>
                </a:endParaRPr>
              </a:p>
              <a:p>
                <a:pPr/>
                <a14:m>
                  <m:oMathPara xmlns:m="http://schemas.openxmlformats.org/officeDocument/2006/math">
                    <m:oMathParaPr>
                      <m:jc m:val="centerGroup"/>
                    </m:oMathParaPr>
                    <m:oMath xmlns:m="http://schemas.openxmlformats.org/officeDocument/2006/math">
                      <m:sSub>
                        <m:sSubPr>
                          <m:ctrlPr>
                            <a:rPr lang="el-GR" i="1">
                              <a:solidFill>
                                <a:schemeClr val="tx1"/>
                              </a:solidFill>
                              <a:latin typeface="Cambria Math" panose="02040503050406030204" pitchFamily="18" charset="0"/>
                              <a:ea typeface="Cambria Math" panose="02040503050406030204" pitchFamily="18" charset="0"/>
                            </a:rPr>
                          </m:ctrlPr>
                        </m:sSubPr>
                        <m:e>
                          <m:r>
                            <m:rPr>
                              <m:sty m:val="p"/>
                            </m:rPr>
                            <a:rPr lang="el-GR" i="1">
                              <a:solidFill>
                                <a:schemeClr val="tx1"/>
                              </a:solidFill>
                              <a:latin typeface="Cambria Math" panose="02040503050406030204" pitchFamily="18" charset="0"/>
                              <a:ea typeface="Cambria Math" panose="02040503050406030204" pitchFamily="18" charset="0"/>
                            </a:rPr>
                            <m:t>Σ</m:t>
                          </m:r>
                        </m:e>
                        <m:sub>
                          <m:r>
                            <a:rPr lang="de-DE" b="0" i="1" smtClean="0">
                              <a:solidFill>
                                <a:schemeClr val="tx1"/>
                              </a:solidFill>
                              <a:latin typeface="Cambria Math" panose="02040503050406030204" pitchFamily="18" charset="0"/>
                              <a:ea typeface="Cambria Math" panose="02040503050406030204" pitchFamily="18" charset="0"/>
                            </a:rPr>
                            <m:t>𝑋</m:t>
                          </m:r>
                        </m:sub>
                      </m:sSub>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i="1">
                          <a:solidFill>
                            <a:schemeClr val="tx1"/>
                          </a:solidFill>
                          <a:latin typeface="Cambria Math" panose="02040503050406030204" pitchFamily="18" charset="0"/>
                        </a:rPr>
                        <m:t>)</m:t>
                      </m:r>
                    </m:oMath>
                  </m:oMathPara>
                </a14:m>
                <a:endParaRPr lang="en-GB" dirty="0">
                  <a:solidFill>
                    <a:schemeClr val="tx1"/>
                  </a:solidFill>
                </a:endParaRPr>
              </a:p>
            </p:txBody>
          </p:sp>
        </mc:Choice>
        <mc:Fallback xmlns="">
          <p:sp>
            <p:nvSpPr>
              <p:cNvPr id="71" name="Rechteck 70"/>
              <p:cNvSpPr>
                <a:spLocks noRot="1" noChangeAspect="1" noMove="1" noResize="1" noEditPoints="1" noAdjustHandles="1" noChangeArrowheads="1" noChangeShapeType="1" noTextEdit="1"/>
              </p:cNvSpPr>
              <p:nvPr/>
            </p:nvSpPr>
            <p:spPr>
              <a:xfrm>
                <a:off x="2380233" y="3601517"/>
                <a:ext cx="1542286" cy="549061"/>
              </a:xfrm>
              <a:prstGeom prst="rect">
                <a:avLst/>
              </a:prstGeom>
              <a:blipFill>
                <a:blip r:embed="rId7"/>
                <a:stretch>
                  <a:fillRect t="-1111" b="-1111"/>
                </a:stretch>
              </a:blipFill>
            </p:spPr>
            <p:txBody>
              <a:bodyPr/>
              <a:lstStyle/>
              <a:p>
                <a:r>
                  <a:rPr lang="en-GB">
                    <a:noFill/>
                  </a:rPr>
                  <a:t> </a:t>
                </a:r>
              </a:p>
            </p:txBody>
          </p:sp>
        </mc:Fallback>
      </mc:AlternateContent>
      <p:sp>
        <p:nvSpPr>
          <p:cNvPr id="72" name="Ellipse 71"/>
          <p:cNvSpPr/>
          <p:nvPr/>
        </p:nvSpPr>
        <p:spPr>
          <a:xfrm>
            <a:off x="979639" y="5186590"/>
            <a:ext cx="1692817"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err="1">
                <a:solidFill>
                  <a:schemeClr val="tx1"/>
                </a:solidFill>
              </a:rPr>
              <a:t>Odometry</a:t>
            </a:r>
            <a:endParaRPr lang="en-GB" sz="1800" dirty="0">
              <a:solidFill>
                <a:schemeClr val="tx1"/>
              </a:solidFill>
            </a:endParaRPr>
          </a:p>
        </p:txBody>
      </p:sp>
      <p:cxnSp>
        <p:nvCxnSpPr>
          <p:cNvPr id="73" name="Gerade Verbindung mit Pfeil 72"/>
          <p:cNvCxnSpPr>
            <a:stCxn id="72" idx="0"/>
            <a:endCxn id="69" idx="2"/>
          </p:cNvCxnSpPr>
          <p:nvPr/>
        </p:nvCxnSpPr>
        <p:spPr>
          <a:xfrm flipV="1">
            <a:off x="1826048" y="4592391"/>
            <a:ext cx="0" cy="594199"/>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74" name="Gerade Verbindung mit Pfeil 73"/>
          <p:cNvCxnSpPr>
            <a:stCxn id="36" idx="2"/>
            <a:endCxn id="69" idx="0"/>
          </p:cNvCxnSpPr>
          <p:nvPr/>
        </p:nvCxnSpPr>
        <p:spPr>
          <a:xfrm>
            <a:off x="1826047" y="2174079"/>
            <a:ext cx="1" cy="1241480"/>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mc:Choice xmlns:a14="http://schemas.microsoft.com/office/drawing/2010/main" Requires="a14">
          <p:sp>
            <p:nvSpPr>
              <p:cNvPr id="27" name="Rechteck 26"/>
              <p:cNvSpPr/>
              <p:nvPr/>
            </p:nvSpPr>
            <p:spPr>
              <a:xfrm>
                <a:off x="7247789" y="2421622"/>
                <a:ext cx="1608210" cy="320472"/>
              </a:xfrm>
              <a:prstGeom prst="rect">
                <a:avLst/>
              </a:prstGeom>
            </p:spPr>
            <p:txBody>
              <a:bodyPr wrap="square">
                <a:spAutoFit/>
              </a:bodyPr>
              <a:lstStyle/>
              <a:p>
                <a:pPr/>
                <a:r>
                  <a:rPr lang="de-DE" b="0" dirty="0"/>
                  <a:t>(</a:t>
                </a:r>
                <a14:m>
                  <m:oMath xmlns:m="http://schemas.openxmlformats.org/officeDocument/2006/math">
                    <m:r>
                      <a:rPr lang="de-DE" b="0" i="1" smtClean="0">
                        <a:latin typeface="Cambria Math" panose="02040503050406030204" pitchFamily="18" charset="0"/>
                      </a:rPr>
                      <m:t>𝑍</m:t>
                    </m:r>
                    <m:r>
                      <a:rPr lang="de-DE" b="0" i="1" smtClean="0">
                        <a:latin typeface="Cambria Math" panose="02040503050406030204" pitchFamily="18" charset="0"/>
                      </a:rPr>
                      <m:t> −</m:t>
                    </m:r>
                    <m:acc>
                      <m:accPr>
                        <m:chr m:val="̂"/>
                        <m:ctrlPr>
                          <a:rPr lang="en-GB" i="1" smtClean="0">
                            <a:latin typeface="Cambria Math" panose="02040503050406030204" pitchFamily="18" charset="0"/>
                          </a:rPr>
                        </m:ctrlPr>
                      </m:accPr>
                      <m:e>
                        <m:sSub>
                          <m:sSubPr>
                            <m:ctrlPr>
                              <a:rPr lang="en-GB" i="1" smtClean="0">
                                <a:latin typeface="Cambria Math" panose="02040503050406030204" pitchFamily="18" charset="0"/>
                              </a:rPr>
                            </m:ctrlPr>
                          </m:sSubPr>
                          <m:e>
                            <m:r>
                              <a:rPr lang="de-DE" b="0" i="1" smtClean="0">
                                <a:latin typeface="Cambria Math" panose="02040503050406030204" pitchFamily="18" charset="0"/>
                              </a:rPr>
                              <m:t>𝑍</m:t>
                            </m:r>
                          </m:e>
                          <m:sub>
                            <m:r>
                              <a:rPr lang="de-DE" b="0" i="1" smtClean="0">
                                <a:latin typeface="Cambria Math" panose="02040503050406030204" pitchFamily="18" charset="0"/>
                              </a:rPr>
                              <m:t>𝑖</m:t>
                            </m:r>
                          </m:sub>
                        </m:sSub>
                      </m:e>
                    </m:acc>
                    <m:r>
                      <a:rPr lang="de-DE" b="0" i="1" smtClean="0">
                        <a:latin typeface="Cambria Math" panose="02040503050406030204" pitchFamily="18" charset="0"/>
                      </a:rPr>
                      <m:t>)</m:t>
                    </m:r>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a14:m>
                <a:endParaRPr lang="en-GB" dirty="0"/>
              </a:p>
            </p:txBody>
          </p:sp>
        </mc:Choice>
        <mc:Fallback>
          <p:sp>
            <p:nvSpPr>
              <p:cNvPr id="27" name="Rechteck 26"/>
              <p:cNvSpPr>
                <a:spLocks noRot="1" noChangeAspect="1" noMove="1" noResize="1" noEditPoints="1" noAdjustHandles="1" noChangeArrowheads="1" noChangeShapeType="1" noTextEdit="1"/>
              </p:cNvSpPr>
              <p:nvPr/>
            </p:nvSpPr>
            <p:spPr>
              <a:xfrm>
                <a:off x="7247789" y="2421622"/>
                <a:ext cx="1608210" cy="320472"/>
              </a:xfrm>
              <a:prstGeom prst="rect">
                <a:avLst/>
              </a:prstGeom>
              <a:blipFill>
                <a:blip r:embed="rId8"/>
                <a:stretch>
                  <a:fillRect l="-1136" t="-1887" b="-16981"/>
                </a:stretch>
              </a:blipFill>
            </p:spPr>
            <p:txBody>
              <a:bodyPr/>
              <a:lstStyle/>
              <a:p>
                <a:r>
                  <a:rPr lang="en-GB">
                    <a:noFill/>
                  </a:rPr>
                  <a:t> </a:t>
                </a:r>
              </a:p>
            </p:txBody>
          </p:sp>
        </mc:Fallback>
      </mc:AlternateContent>
    </p:spTree>
    <p:extLst>
      <p:ext uri="{BB962C8B-B14F-4D97-AF65-F5344CB8AC3E}">
        <p14:creationId xmlns:p14="http://schemas.microsoft.com/office/powerpoint/2010/main" val="1994410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Matching</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13 of 20</a:t>
            </a:r>
            <a:endParaRPr lang="en-GB" sz="1050" dirty="0">
              <a:solidFill>
                <a:srgbClr val="3E545F"/>
              </a:solidFill>
              <a:sym typeface="Arial"/>
            </a:endParaRPr>
          </a:p>
        </p:txBody>
      </p:sp>
      <p:sp>
        <p:nvSpPr>
          <p:cNvPr id="33" name="Shape 109"/>
          <p:cNvSpPr txBox="1">
            <a:spLocks noGrp="1"/>
          </p:cNvSpPr>
          <p:nvPr>
            <p:ph type="body" idx="2"/>
          </p:nvPr>
        </p:nvSpPr>
        <p:spPr>
          <a:xfrm>
            <a:off x="287337" y="1090617"/>
            <a:ext cx="8494960" cy="4682110"/>
          </a:xfrm>
          <a:prstGeom prst="rect">
            <a:avLst/>
          </a:prstGeom>
          <a:noFill/>
          <a:ln>
            <a:noFill/>
          </a:ln>
        </p:spPr>
        <p:txBody>
          <a:bodyPr lIns="0" tIns="0" rIns="0" bIns="0" anchor="t" anchorCtr="0">
            <a:noAutofit/>
          </a:bodyPr>
          <a:lstStyle/>
          <a:p>
            <a:pPr indent="-216000">
              <a:lnSpc>
                <a:spcPct val="150000"/>
              </a:lnSpc>
              <a:buClr>
                <a:srgbClr val="009FE3"/>
              </a:buClr>
            </a:pPr>
            <a:r>
              <a:rPr lang="en-GB" sz="2400" b="0" dirty="0"/>
              <a:t>To prevent wrong updates with outliers or wrong ICP transformation </a:t>
            </a:r>
          </a:p>
          <a:p>
            <a:pPr indent="-216000">
              <a:lnSpc>
                <a:spcPct val="150000"/>
              </a:lnSpc>
              <a:buClr>
                <a:srgbClr val="009FE3"/>
              </a:buClr>
            </a:pPr>
            <a:r>
              <a:rPr lang="en-GB" sz="2400" b="0" dirty="0"/>
              <a:t>Current mismatch conditions:</a:t>
            </a:r>
          </a:p>
          <a:p>
            <a:pPr lvl="1" indent="-216000">
              <a:lnSpc>
                <a:spcPct val="150000"/>
              </a:lnSpc>
              <a:buClr>
                <a:srgbClr val="009FE3"/>
              </a:buClr>
            </a:pPr>
            <a:r>
              <a:rPr lang="en-GB" sz="2200" dirty="0"/>
              <a:t>ICP does not converge</a:t>
            </a:r>
          </a:p>
          <a:p>
            <a:pPr lvl="1" indent="-216000">
              <a:lnSpc>
                <a:spcPct val="150000"/>
              </a:lnSpc>
              <a:buClr>
                <a:srgbClr val="009FE3"/>
              </a:buClr>
            </a:pPr>
            <a:r>
              <a:rPr lang="en-GB" sz="2200" b="0" dirty="0"/>
              <a:t>ICP does not match enough points</a:t>
            </a:r>
          </a:p>
        </p:txBody>
      </p:sp>
    </p:spTree>
    <p:extLst>
      <p:ext uri="{BB962C8B-B14F-4D97-AF65-F5344CB8AC3E}">
        <p14:creationId xmlns:p14="http://schemas.microsoft.com/office/powerpoint/2010/main" val="4186498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lvl="0">
              <a:buSzPct val="25000"/>
            </a:pPr>
            <a:r>
              <a:rPr lang="en-GB" sz="3200" dirty="0"/>
              <a:t>EKF Implementation</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14 of 20</a:t>
            </a:r>
            <a:endParaRPr lang="en-GB" sz="1050" dirty="0">
              <a:solidFill>
                <a:srgbClr val="3E545F"/>
              </a:solidFill>
              <a:sym typeface="Arial"/>
            </a:endParaRPr>
          </a:p>
        </p:txBody>
      </p:sp>
      <p:sp>
        <p:nvSpPr>
          <p:cNvPr id="32" name="Rechteck 31"/>
          <p:cNvSpPr/>
          <p:nvPr/>
        </p:nvSpPr>
        <p:spPr>
          <a:xfrm>
            <a:off x="746514" y="3042172"/>
            <a:ext cx="7562340" cy="172512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Prediction       </a:t>
            </a:r>
          </a:p>
        </p:txBody>
      </p:sp>
      <p:sp>
        <p:nvSpPr>
          <p:cNvPr id="33" name="Ellipse 32"/>
          <p:cNvSpPr/>
          <p:nvPr/>
        </p:nvSpPr>
        <p:spPr>
          <a:xfrm>
            <a:off x="3834103" y="5189403"/>
            <a:ext cx="1474226"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Map</a:t>
            </a:r>
          </a:p>
        </p:txBody>
      </p:sp>
      <p:sp>
        <p:nvSpPr>
          <p:cNvPr id="34" name="Rechteck 33"/>
          <p:cNvSpPr/>
          <p:nvPr/>
        </p:nvSpPr>
        <p:spPr>
          <a:xfrm>
            <a:off x="6346505" y="1402125"/>
            <a:ext cx="1637776" cy="77271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Matching</a:t>
            </a:r>
          </a:p>
        </p:txBody>
      </p:sp>
      <p:cxnSp>
        <p:nvCxnSpPr>
          <p:cNvPr id="35" name="Gerade Verbindung mit Pfeil 34"/>
          <p:cNvCxnSpPr>
            <a:stCxn id="34" idx="1"/>
            <a:endCxn id="36" idx="3"/>
          </p:cNvCxnSpPr>
          <p:nvPr/>
        </p:nvCxnSpPr>
        <p:spPr>
          <a:xfrm flipH="1" flipV="1">
            <a:off x="2644935" y="1787720"/>
            <a:ext cx="3701570" cy="764"/>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36" name="Rechteck 35"/>
          <p:cNvSpPr/>
          <p:nvPr/>
        </p:nvSpPr>
        <p:spPr>
          <a:xfrm>
            <a:off x="1007159" y="1401361"/>
            <a:ext cx="1637776" cy="772718"/>
          </a:xfrm>
          <a:prstGeom prst="rect">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Update</a:t>
            </a:r>
          </a:p>
        </p:txBody>
      </p:sp>
      <p:sp>
        <p:nvSpPr>
          <p:cNvPr id="53" name="Ellipse 52"/>
          <p:cNvSpPr/>
          <p:nvPr/>
        </p:nvSpPr>
        <p:spPr>
          <a:xfrm>
            <a:off x="6428280" y="5190299"/>
            <a:ext cx="1474226" cy="444330"/>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LRF</a:t>
            </a:r>
          </a:p>
        </p:txBody>
      </p:sp>
      <p:sp>
        <p:nvSpPr>
          <p:cNvPr id="58" name="Rechteck 57"/>
          <p:cNvSpPr/>
          <p:nvPr/>
        </p:nvSpPr>
        <p:spPr>
          <a:xfrm>
            <a:off x="3671991" y="3388836"/>
            <a:ext cx="4428519" cy="1176832"/>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Observation model</a:t>
            </a:r>
          </a:p>
        </p:txBody>
      </p:sp>
      <mc:AlternateContent xmlns:mc="http://schemas.openxmlformats.org/markup-compatibility/2006" xmlns:a14="http://schemas.microsoft.com/office/drawing/2010/main">
        <mc:Choice Requires="a14">
          <p:sp>
            <p:nvSpPr>
              <p:cNvPr id="60" name="Textfeld 59"/>
              <p:cNvSpPr txBox="1"/>
              <p:nvPr/>
            </p:nvSpPr>
            <p:spPr>
              <a:xfrm>
                <a:off x="1029109" y="2360066"/>
                <a:ext cx="657231" cy="4367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𝑋</m:t>
                          </m:r>
                        </m:e>
                      </m:acc>
                      <m:d>
                        <m:dPr>
                          <m:ctrlPr>
                            <a:rPr lang="de-DE" b="0" i="1" smtClean="0">
                              <a:latin typeface="Cambria Math" panose="02040503050406030204" pitchFamily="18" charset="0"/>
                            </a:rPr>
                          </m:ctrlPr>
                        </m:dPr>
                        <m:e>
                          <m:r>
                            <a:rPr lang="de-DE" b="0" i="1" smtClean="0">
                              <a:latin typeface="Cambria Math" panose="02040503050406030204" pitchFamily="18" charset="0"/>
                            </a:rPr>
                            <m:t>𝑘</m:t>
                          </m:r>
                        </m:e>
                        <m:e>
                          <m:r>
                            <a:rPr lang="de-DE" b="0" i="1" smtClean="0">
                              <a:latin typeface="Cambria Math" panose="02040503050406030204" pitchFamily="18" charset="0"/>
                            </a:rPr>
                            <m:t>𝑘</m:t>
                          </m:r>
                        </m:e>
                      </m:d>
                    </m:oMath>
                  </m:oMathPara>
                </a14:m>
                <a:endParaRPr lang="de-DE" b="0" dirty="0"/>
              </a:p>
              <a:p>
                <a:pPr/>
                <a14:m>
                  <m:oMathPara xmlns:m="http://schemas.openxmlformats.org/officeDocument/2006/math">
                    <m:oMathParaPr>
                      <m:jc m:val="centerGroup"/>
                    </m:oMathParaPr>
                    <m:oMath xmlns:m="http://schemas.openxmlformats.org/officeDocument/2006/math">
                      <m:sSub>
                        <m:sSubPr>
                          <m:ctrlPr>
                            <a:rPr lang="el-GR" i="1">
                              <a:latin typeface="Cambria Math" panose="02040503050406030204" pitchFamily="18" charset="0"/>
                              <a:ea typeface="Cambria Math" panose="02040503050406030204" pitchFamily="18" charset="0"/>
                            </a:rPr>
                          </m:ctrlPr>
                        </m:sSubPr>
                        <m:e>
                          <m:r>
                            <m:rPr>
                              <m:sty m:val="p"/>
                            </m:rPr>
                            <a:rPr lang="el-GR" i="1">
                              <a:latin typeface="Cambria Math" panose="02040503050406030204" pitchFamily="18" charset="0"/>
                              <a:ea typeface="Cambria Math" panose="02040503050406030204" pitchFamily="18" charset="0"/>
                            </a:rPr>
                            <m:t>Σ</m:t>
                          </m:r>
                        </m:e>
                        <m:sub>
                          <m:r>
                            <a:rPr lang="de-DE" b="0" i="1" smtClean="0">
                              <a:latin typeface="Cambria Math" panose="02040503050406030204" pitchFamily="18" charset="0"/>
                              <a:ea typeface="Cambria Math" panose="02040503050406030204" pitchFamily="18" charset="0"/>
                            </a:rPr>
                            <m:t>𝑋</m:t>
                          </m:r>
                        </m:sub>
                      </m:sSub>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oMath>
                  </m:oMathPara>
                </a14:m>
                <a:endParaRPr lang="en-GB" dirty="0"/>
              </a:p>
            </p:txBody>
          </p:sp>
        </mc:Choice>
        <mc:Fallback xmlns="">
          <p:sp>
            <p:nvSpPr>
              <p:cNvPr id="60" name="Textfeld 59"/>
              <p:cNvSpPr txBox="1">
                <a:spLocks noRot="1" noChangeAspect="1" noMove="1" noResize="1" noEditPoints="1" noAdjustHandles="1" noChangeArrowheads="1" noChangeShapeType="1" noTextEdit="1"/>
              </p:cNvSpPr>
              <p:nvPr/>
            </p:nvSpPr>
            <p:spPr>
              <a:xfrm>
                <a:off x="1029109" y="2360066"/>
                <a:ext cx="657231" cy="436723"/>
              </a:xfrm>
              <a:prstGeom prst="rect">
                <a:avLst/>
              </a:prstGeom>
              <a:blipFill>
                <a:blip r:embed="rId4"/>
                <a:stretch>
                  <a:fillRect l="-4630" t="-11111" r="-7407" b="-16667"/>
                </a:stretch>
              </a:blipFill>
            </p:spPr>
            <p:txBody>
              <a:bodyPr/>
              <a:lstStyle/>
              <a:p>
                <a:r>
                  <a:rPr lang="en-GB">
                    <a:noFill/>
                  </a:rPr>
                  <a:t> </a:t>
                </a:r>
              </a:p>
            </p:txBody>
          </p:sp>
        </mc:Fallback>
      </mc:AlternateContent>
      <p:sp>
        <p:nvSpPr>
          <p:cNvPr id="61" name="Rechteck 60"/>
          <p:cNvSpPr/>
          <p:nvPr/>
        </p:nvSpPr>
        <p:spPr>
          <a:xfrm>
            <a:off x="3834103" y="3930008"/>
            <a:ext cx="1474225" cy="451509"/>
          </a:xfrm>
          <a:prstGeom prst="rect">
            <a:avLst/>
          </a:prstGeom>
          <a:solidFill>
            <a:schemeClr val="bg1">
              <a:lumMod val="6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Ray casting</a:t>
            </a:r>
          </a:p>
        </p:txBody>
      </p:sp>
      <p:cxnSp>
        <p:nvCxnSpPr>
          <p:cNvPr id="62" name="Gerade Verbindung mit Pfeil 61"/>
          <p:cNvCxnSpPr>
            <a:stCxn id="53" idx="0"/>
            <a:endCxn id="64" idx="2"/>
          </p:cNvCxnSpPr>
          <p:nvPr/>
        </p:nvCxnSpPr>
        <p:spPr>
          <a:xfrm flipV="1">
            <a:off x="7165393" y="4390288"/>
            <a:ext cx="1" cy="800011"/>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63" name="Gerade Verbindung mit Pfeil 62"/>
          <p:cNvCxnSpPr>
            <a:stCxn id="33" idx="0"/>
            <a:endCxn id="61" idx="2"/>
          </p:cNvCxnSpPr>
          <p:nvPr/>
        </p:nvCxnSpPr>
        <p:spPr>
          <a:xfrm flipV="1">
            <a:off x="4571216" y="4381517"/>
            <a:ext cx="0" cy="807886"/>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64" name="Rechteck 63"/>
          <p:cNvSpPr/>
          <p:nvPr/>
        </p:nvSpPr>
        <p:spPr>
          <a:xfrm>
            <a:off x="6428281" y="3930007"/>
            <a:ext cx="1474225" cy="460281"/>
          </a:xfrm>
          <a:prstGeom prst="rect">
            <a:avLst/>
          </a:prstGeom>
          <a:solidFill>
            <a:schemeClr val="bg1">
              <a:lumMod val="6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ICP</a:t>
            </a:r>
          </a:p>
        </p:txBody>
      </p:sp>
      <p:cxnSp>
        <p:nvCxnSpPr>
          <p:cNvPr id="65" name="Gerade Verbindung mit Pfeil 64"/>
          <p:cNvCxnSpPr>
            <a:stCxn id="61" idx="3"/>
            <a:endCxn id="64" idx="1"/>
          </p:cNvCxnSpPr>
          <p:nvPr/>
        </p:nvCxnSpPr>
        <p:spPr>
          <a:xfrm>
            <a:off x="5308328" y="4155763"/>
            <a:ext cx="1119953" cy="4385"/>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66" name="Rechteck 65"/>
              <p:cNvSpPr/>
              <p:nvPr/>
            </p:nvSpPr>
            <p:spPr>
              <a:xfrm>
                <a:off x="7165393" y="4792653"/>
                <a:ext cx="1203343"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de-DE" b="0" i="1" smtClean="0">
                              <a:latin typeface="Cambria Math" panose="02040503050406030204" pitchFamily="18" charset="0"/>
                            </a:rPr>
                            <m:t>𝑚</m:t>
                          </m:r>
                        </m:e>
                        <m:sub>
                          <m:r>
                            <a:rPr lang="de-DE" b="0" i="1" smtClean="0">
                              <a:latin typeface="Cambria Math" panose="02040503050406030204" pitchFamily="18" charset="0"/>
                            </a:rPr>
                            <m:t>𝐿𝑅𝐹</m:t>
                          </m:r>
                        </m:sub>
                      </m:sSub>
                      <m:r>
                        <a:rPr lang="de-DE" b="0" i="1" smtClean="0">
                          <a:latin typeface="Cambria Math" panose="02040503050406030204" pitchFamily="18" charset="0"/>
                        </a:rPr>
                        <m:t>(</m:t>
                      </m:r>
                      <m:r>
                        <a:rPr lang="de-DE" b="0" i="1" smtClean="0">
                          <a:latin typeface="Cambria Math" panose="02040503050406030204" pitchFamily="18" charset="0"/>
                        </a:rPr>
                        <m:t>𝑘</m:t>
                      </m:r>
                      <m:r>
                        <a:rPr lang="de-DE" b="0" i="1" smtClean="0">
                          <a:latin typeface="Cambria Math" panose="02040503050406030204" pitchFamily="18" charset="0"/>
                        </a:rPr>
                        <m:t>+1)</m:t>
                      </m:r>
                    </m:oMath>
                  </m:oMathPara>
                </a14:m>
                <a:endParaRPr lang="en-GB" dirty="0"/>
              </a:p>
            </p:txBody>
          </p:sp>
        </mc:Choice>
        <mc:Fallback xmlns="">
          <p:sp>
            <p:nvSpPr>
              <p:cNvPr id="66" name="Rechteck 65"/>
              <p:cNvSpPr>
                <a:spLocks noRot="1" noChangeAspect="1" noMove="1" noResize="1" noEditPoints="1" noAdjustHandles="1" noChangeArrowheads="1" noChangeShapeType="1" noTextEdit="1"/>
              </p:cNvSpPr>
              <p:nvPr/>
            </p:nvSpPr>
            <p:spPr>
              <a:xfrm>
                <a:off x="7165393" y="4792653"/>
                <a:ext cx="1203343" cy="307777"/>
              </a:xfrm>
              <a:prstGeom prst="rect">
                <a:avLst/>
              </a:prstGeom>
              <a:blipFill>
                <a:blip r:embed="rId5"/>
                <a:stretch>
                  <a:fillRect b="-7843"/>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67" name="Rechteck 66"/>
              <p:cNvSpPr/>
              <p:nvPr/>
            </p:nvSpPr>
            <p:spPr>
              <a:xfrm>
                <a:off x="5337944" y="3753079"/>
                <a:ext cx="1054100" cy="30777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𝑚</m:t>
                          </m:r>
                        </m:e>
                      </m:acc>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m:oMathPara>
                </a14:m>
                <a:endParaRPr lang="en-GB" dirty="0"/>
              </a:p>
            </p:txBody>
          </p:sp>
        </mc:Choice>
        <mc:Fallback xmlns="">
          <p:sp>
            <p:nvSpPr>
              <p:cNvPr id="67" name="Rechteck 66"/>
              <p:cNvSpPr>
                <a:spLocks noRot="1" noChangeAspect="1" noMove="1" noResize="1" noEditPoints="1" noAdjustHandles="1" noChangeArrowheads="1" noChangeShapeType="1" noTextEdit="1"/>
              </p:cNvSpPr>
              <p:nvPr/>
            </p:nvSpPr>
            <p:spPr>
              <a:xfrm>
                <a:off x="5337944" y="3753079"/>
                <a:ext cx="1054100" cy="307777"/>
              </a:xfrm>
              <a:prstGeom prst="rect">
                <a:avLst/>
              </a:prstGeom>
              <a:blipFill>
                <a:blip r:embed="rId6"/>
                <a:stretch>
                  <a:fillRect t="-2000"/>
                </a:stretch>
              </a:blipFill>
            </p:spPr>
            <p:txBody>
              <a:bodyPr/>
              <a:lstStyle/>
              <a:p>
                <a:r>
                  <a:rPr lang="en-GB">
                    <a:noFill/>
                  </a:rPr>
                  <a:t> </a:t>
                </a:r>
              </a:p>
            </p:txBody>
          </p:sp>
        </mc:Fallback>
      </mc:AlternateContent>
      <p:cxnSp>
        <p:nvCxnSpPr>
          <p:cNvPr id="68" name="Gerade Verbindung mit Pfeil 67"/>
          <p:cNvCxnSpPr>
            <a:stCxn id="64" idx="0"/>
            <a:endCxn id="34" idx="2"/>
          </p:cNvCxnSpPr>
          <p:nvPr/>
        </p:nvCxnSpPr>
        <p:spPr>
          <a:xfrm flipH="1" flipV="1">
            <a:off x="7165393" y="2174843"/>
            <a:ext cx="1" cy="1755164"/>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sp>
        <p:nvSpPr>
          <p:cNvPr id="69" name="Rechteck 68"/>
          <p:cNvSpPr/>
          <p:nvPr/>
        </p:nvSpPr>
        <p:spPr>
          <a:xfrm>
            <a:off x="1021335" y="3415559"/>
            <a:ext cx="1609426" cy="1176832"/>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Motion model</a:t>
            </a:r>
          </a:p>
        </p:txBody>
      </p:sp>
      <p:cxnSp>
        <p:nvCxnSpPr>
          <p:cNvPr id="70" name="Gerade Verbindung mit Pfeil 69"/>
          <p:cNvCxnSpPr>
            <a:endCxn id="61" idx="1"/>
          </p:cNvCxnSpPr>
          <p:nvPr/>
        </p:nvCxnSpPr>
        <p:spPr>
          <a:xfrm>
            <a:off x="2630761" y="4155762"/>
            <a:ext cx="1203342" cy="1"/>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71" name="Rechteck 70"/>
              <p:cNvSpPr/>
              <p:nvPr/>
            </p:nvSpPr>
            <p:spPr>
              <a:xfrm>
                <a:off x="2380233" y="3601517"/>
                <a:ext cx="1542286" cy="54906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solidFill>
                                <a:schemeClr val="tx1"/>
                              </a:solidFill>
                              <a:latin typeface="Cambria Math" panose="02040503050406030204" pitchFamily="18" charset="0"/>
                            </a:rPr>
                          </m:ctrlPr>
                        </m:accPr>
                        <m:e>
                          <m:r>
                            <a:rPr lang="de-DE" b="0" i="1" smtClean="0">
                              <a:solidFill>
                                <a:schemeClr val="tx1"/>
                              </a:solidFill>
                              <a:latin typeface="Cambria Math" panose="02040503050406030204" pitchFamily="18" charset="0"/>
                            </a:rPr>
                            <m:t>𝑋</m:t>
                          </m:r>
                        </m:e>
                      </m:acc>
                      <m:d>
                        <m:dPr>
                          <m:ctrlPr>
                            <a:rPr lang="de-DE" i="1">
                              <a:solidFill>
                                <a:schemeClr val="tx1"/>
                              </a:solidFill>
                              <a:latin typeface="Cambria Math" panose="02040503050406030204" pitchFamily="18" charset="0"/>
                            </a:rPr>
                          </m:ctrlPr>
                        </m:dPr>
                        <m:e>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e>
                        <m:e>
                          <m:r>
                            <a:rPr lang="de-DE" i="1">
                              <a:solidFill>
                                <a:schemeClr val="tx1"/>
                              </a:solidFill>
                              <a:latin typeface="Cambria Math" panose="02040503050406030204" pitchFamily="18" charset="0"/>
                            </a:rPr>
                            <m:t>𝑘</m:t>
                          </m:r>
                        </m:e>
                      </m:d>
                    </m:oMath>
                  </m:oMathPara>
                </a14:m>
                <a:endParaRPr lang="de-DE" dirty="0">
                  <a:solidFill>
                    <a:schemeClr val="tx1"/>
                  </a:solidFill>
                </a:endParaRPr>
              </a:p>
              <a:p>
                <a:pPr/>
                <a14:m>
                  <m:oMathPara xmlns:m="http://schemas.openxmlformats.org/officeDocument/2006/math">
                    <m:oMathParaPr>
                      <m:jc m:val="centerGroup"/>
                    </m:oMathParaPr>
                    <m:oMath xmlns:m="http://schemas.openxmlformats.org/officeDocument/2006/math">
                      <m:sSub>
                        <m:sSubPr>
                          <m:ctrlPr>
                            <a:rPr lang="el-GR" i="1">
                              <a:solidFill>
                                <a:schemeClr val="tx1"/>
                              </a:solidFill>
                              <a:latin typeface="Cambria Math" panose="02040503050406030204" pitchFamily="18" charset="0"/>
                              <a:ea typeface="Cambria Math" panose="02040503050406030204" pitchFamily="18" charset="0"/>
                            </a:rPr>
                          </m:ctrlPr>
                        </m:sSubPr>
                        <m:e>
                          <m:r>
                            <m:rPr>
                              <m:sty m:val="p"/>
                            </m:rPr>
                            <a:rPr lang="el-GR" i="1">
                              <a:solidFill>
                                <a:schemeClr val="tx1"/>
                              </a:solidFill>
                              <a:latin typeface="Cambria Math" panose="02040503050406030204" pitchFamily="18" charset="0"/>
                              <a:ea typeface="Cambria Math" panose="02040503050406030204" pitchFamily="18" charset="0"/>
                            </a:rPr>
                            <m:t>Σ</m:t>
                          </m:r>
                        </m:e>
                        <m:sub>
                          <m:r>
                            <a:rPr lang="de-DE" b="0" i="1" smtClean="0">
                              <a:solidFill>
                                <a:schemeClr val="tx1"/>
                              </a:solidFill>
                              <a:latin typeface="Cambria Math" panose="02040503050406030204" pitchFamily="18" charset="0"/>
                              <a:ea typeface="Cambria Math" panose="02040503050406030204" pitchFamily="18" charset="0"/>
                            </a:rPr>
                            <m:t>𝑋</m:t>
                          </m:r>
                        </m:sub>
                      </m:sSub>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i="1">
                          <a:solidFill>
                            <a:schemeClr val="tx1"/>
                          </a:solidFill>
                          <a:latin typeface="Cambria Math" panose="02040503050406030204" pitchFamily="18" charset="0"/>
                        </a:rPr>
                        <m:t>)</m:t>
                      </m:r>
                    </m:oMath>
                  </m:oMathPara>
                </a14:m>
                <a:endParaRPr lang="en-GB" dirty="0">
                  <a:solidFill>
                    <a:schemeClr val="tx1"/>
                  </a:solidFill>
                </a:endParaRPr>
              </a:p>
            </p:txBody>
          </p:sp>
        </mc:Choice>
        <mc:Fallback xmlns="">
          <p:sp>
            <p:nvSpPr>
              <p:cNvPr id="71" name="Rechteck 70"/>
              <p:cNvSpPr>
                <a:spLocks noRot="1" noChangeAspect="1" noMove="1" noResize="1" noEditPoints="1" noAdjustHandles="1" noChangeArrowheads="1" noChangeShapeType="1" noTextEdit="1"/>
              </p:cNvSpPr>
              <p:nvPr/>
            </p:nvSpPr>
            <p:spPr>
              <a:xfrm>
                <a:off x="2380233" y="3601517"/>
                <a:ext cx="1542286" cy="549061"/>
              </a:xfrm>
              <a:prstGeom prst="rect">
                <a:avLst/>
              </a:prstGeom>
              <a:blipFill>
                <a:blip r:embed="rId7"/>
                <a:stretch>
                  <a:fillRect t="-1111" b="-1111"/>
                </a:stretch>
              </a:blipFill>
            </p:spPr>
            <p:txBody>
              <a:bodyPr/>
              <a:lstStyle/>
              <a:p>
                <a:r>
                  <a:rPr lang="en-GB">
                    <a:noFill/>
                  </a:rPr>
                  <a:t> </a:t>
                </a:r>
              </a:p>
            </p:txBody>
          </p:sp>
        </mc:Fallback>
      </mc:AlternateContent>
      <p:sp>
        <p:nvSpPr>
          <p:cNvPr id="72" name="Ellipse 71"/>
          <p:cNvSpPr/>
          <p:nvPr/>
        </p:nvSpPr>
        <p:spPr>
          <a:xfrm>
            <a:off x="979639" y="5186590"/>
            <a:ext cx="1692817"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err="1">
                <a:solidFill>
                  <a:schemeClr val="tx1"/>
                </a:solidFill>
              </a:rPr>
              <a:t>Odometry</a:t>
            </a:r>
            <a:endParaRPr lang="en-GB" sz="1800" dirty="0">
              <a:solidFill>
                <a:schemeClr val="tx1"/>
              </a:solidFill>
            </a:endParaRPr>
          </a:p>
        </p:txBody>
      </p:sp>
      <p:cxnSp>
        <p:nvCxnSpPr>
          <p:cNvPr id="73" name="Gerade Verbindung mit Pfeil 72"/>
          <p:cNvCxnSpPr>
            <a:stCxn id="72" idx="0"/>
            <a:endCxn id="69" idx="2"/>
          </p:cNvCxnSpPr>
          <p:nvPr/>
        </p:nvCxnSpPr>
        <p:spPr>
          <a:xfrm flipV="1">
            <a:off x="1826048" y="4592391"/>
            <a:ext cx="0" cy="594199"/>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74" name="Gerade Verbindung mit Pfeil 73"/>
          <p:cNvCxnSpPr>
            <a:stCxn id="36" idx="2"/>
            <a:endCxn id="69" idx="0"/>
          </p:cNvCxnSpPr>
          <p:nvPr/>
        </p:nvCxnSpPr>
        <p:spPr>
          <a:xfrm>
            <a:off x="1826047" y="2174079"/>
            <a:ext cx="1" cy="1241480"/>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mc:Choice xmlns:a14="http://schemas.microsoft.com/office/drawing/2010/main" Requires="a14">
          <p:sp>
            <p:nvSpPr>
              <p:cNvPr id="27" name="Rechteck 26"/>
              <p:cNvSpPr/>
              <p:nvPr/>
            </p:nvSpPr>
            <p:spPr>
              <a:xfrm>
                <a:off x="7247789" y="2421622"/>
                <a:ext cx="1608210" cy="320472"/>
              </a:xfrm>
              <a:prstGeom prst="rect">
                <a:avLst/>
              </a:prstGeom>
            </p:spPr>
            <p:txBody>
              <a:bodyPr wrap="square">
                <a:spAutoFit/>
              </a:bodyPr>
              <a:lstStyle/>
              <a:p>
                <a:pPr/>
                <a:r>
                  <a:rPr lang="de-DE" b="0" dirty="0"/>
                  <a:t>(</a:t>
                </a:r>
                <a14:m>
                  <m:oMath xmlns:m="http://schemas.openxmlformats.org/officeDocument/2006/math">
                    <m:r>
                      <a:rPr lang="de-DE" b="0" i="1" smtClean="0">
                        <a:latin typeface="Cambria Math" panose="02040503050406030204" pitchFamily="18" charset="0"/>
                      </a:rPr>
                      <m:t>𝑍</m:t>
                    </m:r>
                    <m:r>
                      <a:rPr lang="de-DE" b="0" i="1" smtClean="0">
                        <a:latin typeface="Cambria Math" panose="02040503050406030204" pitchFamily="18" charset="0"/>
                      </a:rPr>
                      <m:t> −</m:t>
                    </m:r>
                    <m:acc>
                      <m:accPr>
                        <m:chr m:val="̂"/>
                        <m:ctrlPr>
                          <a:rPr lang="en-GB" i="1" smtClean="0">
                            <a:latin typeface="Cambria Math" panose="02040503050406030204" pitchFamily="18" charset="0"/>
                          </a:rPr>
                        </m:ctrlPr>
                      </m:accPr>
                      <m:e>
                        <m:sSub>
                          <m:sSubPr>
                            <m:ctrlPr>
                              <a:rPr lang="en-GB" i="1" smtClean="0">
                                <a:latin typeface="Cambria Math" panose="02040503050406030204" pitchFamily="18" charset="0"/>
                              </a:rPr>
                            </m:ctrlPr>
                          </m:sSubPr>
                          <m:e>
                            <m:r>
                              <a:rPr lang="de-DE" b="0" i="1" smtClean="0">
                                <a:latin typeface="Cambria Math" panose="02040503050406030204" pitchFamily="18" charset="0"/>
                              </a:rPr>
                              <m:t>𝑍</m:t>
                            </m:r>
                          </m:e>
                          <m:sub>
                            <m:r>
                              <a:rPr lang="de-DE" b="0" i="1" smtClean="0">
                                <a:latin typeface="Cambria Math" panose="02040503050406030204" pitchFamily="18" charset="0"/>
                              </a:rPr>
                              <m:t>𝑖</m:t>
                            </m:r>
                          </m:sub>
                        </m:sSub>
                      </m:e>
                    </m:acc>
                    <m:r>
                      <a:rPr lang="de-DE" b="0" i="1" smtClean="0">
                        <a:latin typeface="Cambria Math" panose="02040503050406030204" pitchFamily="18" charset="0"/>
                      </a:rPr>
                      <m:t>)</m:t>
                    </m:r>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a14:m>
                <a:endParaRPr lang="en-GB" dirty="0"/>
              </a:p>
            </p:txBody>
          </p:sp>
        </mc:Choice>
        <mc:Fallback>
          <p:sp>
            <p:nvSpPr>
              <p:cNvPr id="27" name="Rechteck 26"/>
              <p:cNvSpPr>
                <a:spLocks noRot="1" noChangeAspect="1" noMove="1" noResize="1" noEditPoints="1" noAdjustHandles="1" noChangeArrowheads="1" noChangeShapeType="1" noTextEdit="1"/>
              </p:cNvSpPr>
              <p:nvPr/>
            </p:nvSpPr>
            <p:spPr>
              <a:xfrm>
                <a:off x="7247789" y="2421622"/>
                <a:ext cx="1608210" cy="320472"/>
              </a:xfrm>
              <a:prstGeom prst="rect">
                <a:avLst/>
              </a:prstGeom>
              <a:blipFill>
                <a:blip r:embed="rId8"/>
                <a:stretch>
                  <a:fillRect l="-1136" t="-1887" b="-16981"/>
                </a:stretch>
              </a:blipFill>
            </p:spPr>
            <p:txBody>
              <a:bodyPr/>
              <a:lstStyle/>
              <a:p>
                <a:r>
                  <a:rPr lang="en-GB">
                    <a:noFill/>
                  </a:rPr>
                  <a:t> </a:t>
                </a:r>
              </a:p>
            </p:txBody>
          </p:sp>
        </mc:Fallback>
      </mc:AlternateContent>
    </p:spTree>
    <p:extLst>
      <p:ext uri="{BB962C8B-B14F-4D97-AF65-F5344CB8AC3E}">
        <p14:creationId xmlns:p14="http://schemas.microsoft.com/office/powerpoint/2010/main" val="5350878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Update</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15 of 20</a:t>
            </a:r>
            <a:endParaRPr lang="en-GB" sz="1050" dirty="0">
              <a:solidFill>
                <a:srgbClr val="3E545F"/>
              </a:solidFill>
              <a:sym typeface="Arial"/>
            </a:endParaRPr>
          </a:p>
        </p:txBody>
      </p:sp>
      <p:pic>
        <p:nvPicPr>
          <p:cNvPr id="7" name="Grafik 6"/>
          <p:cNvPicPr>
            <a:picLocks noChangeAspect="1"/>
          </p:cNvPicPr>
          <p:nvPr/>
        </p:nvPicPr>
        <p:blipFill>
          <a:blip r:embed="rId3"/>
          <a:stretch>
            <a:fillRect/>
          </a:stretch>
        </p:blipFill>
        <p:spPr>
          <a:xfrm>
            <a:off x="1347295" y="3135738"/>
            <a:ext cx="6605214" cy="388274"/>
          </a:xfrm>
          <a:prstGeom prst="rect">
            <a:avLst/>
          </a:prstGeom>
        </p:spPr>
      </p:pic>
      <p:pic>
        <p:nvPicPr>
          <p:cNvPr id="10" name="Grafik 9"/>
          <p:cNvPicPr>
            <a:picLocks noChangeAspect="1"/>
          </p:cNvPicPr>
          <p:nvPr/>
        </p:nvPicPr>
        <p:blipFill>
          <a:blip r:embed="rId4"/>
          <a:stretch>
            <a:fillRect/>
          </a:stretch>
        </p:blipFill>
        <p:spPr>
          <a:xfrm>
            <a:off x="1019174" y="4855116"/>
            <a:ext cx="2638762" cy="901806"/>
          </a:xfrm>
          <a:prstGeom prst="rect">
            <a:avLst/>
          </a:prstGeom>
        </p:spPr>
      </p:pic>
      <p:pic>
        <p:nvPicPr>
          <p:cNvPr id="11" name="Grafik 10"/>
          <p:cNvPicPr>
            <a:picLocks noChangeAspect="1"/>
          </p:cNvPicPr>
          <p:nvPr/>
        </p:nvPicPr>
        <p:blipFill rotWithShape="1">
          <a:blip r:embed="rId5"/>
          <a:srcRect l="-1237" t="-4406" b="-5593"/>
          <a:stretch/>
        </p:blipFill>
        <p:spPr>
          <a:xfrm>
            <a:off x="480291" y="1330036"/>
            <a:ext cx="8084590" cy="1163782"/>
          </a:xfrm>
          <a:prstGeom prst="rect">
            <a:avLst/>
          </a:prstGeom>
          <a:solidFill>
            <a:srgbClr val="FFFFFF">
              <a:shade val="85000"/>
            </a:srgbClr>
          </a:solidFill>
          <a:ln w="88900" cap="sq">
            <a:solidFill>
              <a:srgbClr val="3E545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Grafik 1"/>
          <p:cNvPicPr>
            <a:picLocks noChangeAspect="1"/>
          </p:cNvPicPr>
          <p:nvPr/>
        </p:nvPicPr>
        <p:blipFill>
          <a:blip r:embed="rId6"/>
          <a:stretch>
            <a:fillRect/>
          </a:stretch>
        </p:blipFill>
        <p:spPr>
          <a:xfrm>
            <a:off x="5027353" y="4759424"/>
            <a:ext cx="2733964" cy="997498"/>
          </a:xfrm>
          <a:prstGeom prst="rect">
            <a:avLst/>
          </a:prstGeom>
        </p:spPr>
      </p:pic>
      <p:pic>
        <p:nvPicPr>
          <p:cNvPr id="9" name="Grafik 8"/>
          <p:cNvPicPr>
            <a:picLocks noChangeAspect="1"/>
          </p:cNvPicPr>
          <p:nvPr/>
        </p:nvPicPr>
        <p:blipFill>
          <a:blip r:embed="rId7"/>
          <a:stretch>
            <a:fillRect/>
          </a:stretch>
        </p:blipFill>
        <p:spPr>
          <a:xfrm>
            <a:off x="1421870" y="3785184"/>
            <a:ext cx="5709804" cy="428012"/>
          </a:xfrm>
          <a:prstGeom prst="rect">
            <a:avLst/>
          </a:prstGeom>
        </p:spPr>
      </p:pic>
    </p:spTree>
    <p:extLst>
      <p:ext uri="{BB962C8B-B14F-4D97-AF65-F5344CB8AC3E}">
        <p14:creationId xmlns:p14="http://schemas.microsoft.com/office/powerpoint/2010/main" val="24364782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To Do List</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sz="1050">
                <a:solidFill>
                  <a:srgbClr val="3E545F"/>
                </a:solidFill>
                <a:latin typeface="Arial"/>
                <a:ea typeface="Arial"/>
                <a:cs typeface="Arial"/>
                <a:sym typeface="Arial"/>
              </a:rPr>
              <a:t>16 of 20</a:t>
            </a:r>
            <a:endParaRPr lang="en-GB" sz="1050" dirty="0">
              <a:solidFill>
                <a:srgbClr val="3E545F"/>
              </a:solidFill>
              <a:latin typeface="Arial"/>
              <a:ea typeface="Arial"/>
              <a:cs typeface="Arial"/>
              <a:sym typeface="Arial"/>
            </a:endParaRPr>
          </a:p>
        </p:txBody>
      </p:sp>
      <p:sp>
        <p:nvSpPr>
          <p:cNvPr id="26" name="Shape 216"/>
          <p:cNvSpPr txBox="1">
            <a:spLocks noGrp="1"/>
          </p:cNvSpPr>
          <p:nvPr>
            <p:ph type="body" idx="2"/>
          </p:nvPr>
        </p:nvSpPr>
        <p:spPr>
          <a:xfrm>
            <a:off x="287337" y="1228436"/>
            <a:ext cx="8569325" cy="4221019"/>
          </a:xfrm>
          <a:prstGeom prst="rect">
            <a:avLst/>
          </a:prstGeom>
          <a:noFill/>
          <a:ln>
            <a:noFill/>
          </a:ln>
        </p:spPr>
        <p:txBody>
          <a:bodyPr lIns="0" tIns="0" rIns="0" bIns="0" anchor="t" anchorCtr="0">
            <a:noAutofit/>
          </a:bodyPr>
          <a:lstStyle/>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r>
              <a:rPr lang="en-GB" sz="2400" b="0" dirty="0"/>
              <a:t>Finish the report until Sunday night</a:t>
            </a:r>
            <a:endParaRPr lang="en-GB" sz="2400" b="0" i="0" u="none" strike="noStrike" cap="none" dirty="0">
              <a:solidFill>
                <a:schemeClr val="dk1"/>
              </a:solidFill>
              <a:sym typeface="Arial"/>
            </a:endParaRPr>
          </a:p>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r>
              <a:rPr lang="en-GB" sz="2400" b="0" dirty="0"/>
              <a:t>Work towards poster presentation</a:t>
            </a:r>
          </a:p>
          <a:p>
            <a:pPr marL="0" marR="0" lvl="0" indent="0" algn="l" rtl="0">
              <a:lnSpc>
                <a:spcPct val="150000"/>
              </a:lnSpc>
              <a:spcBef>
                <a:spcPts val="0"/>
              </a:spcBef>
              <a:spcAft>
                <a:spcPts val="0"/>
              </a:spcAft>
              <a:buClr>
                <a:srgbClr val="009FE3"/>
              </a:buClr>
              <a:buSzPct val="100000"/>
              <a:buNone/>
            </a:pPr>
            <a:endParaRPr lang="en-GB" sz="2400" b="0" dirty="0"/>
          </a:p>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r>
              <a:rPr lang="en-GB" sz="2400" b="0" dirty="0"/>
              <a:t>Observation noise R dependent on ICP quality</a:t>
            </a:r>
          </a:p>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r>
              <a:rPr lang="en-GB" sz="2400" b="0" dirty="0"/>
              <a:t>Evaluate improvements by using the EKF</a:t>
            </a:r>
          </a:p>
          <a:p>
            <a:pPr marL="558900" lvl="1" indent="-342900">
              <a:lnSpc>
                <a:spcPct val="150000"/>
              </a:lnSpc>
              <a:buClr>
                <a:srgbClr val="009FE3"/>
              </a:buClr>
              <a:buFont typeface="Wingdings" panose="05000000000000000000" pitchFamily="2" charset="2"/>
              <a:buChar char="§"/>
            </a:pPr>
            <a:r>
              <a:rPr lang="en-GB" sz="2200" dirty="0"/>
              <a:t>Create test scenario for </a:t>
            </a:r>
            <a:r>
              <a:rPr lang="en-GB" sz="2200" dirty="0" err="1"/>
              <a:t>odometry</a:t>
            </a:r>
            <a:r>
              <a:rPr lang="en-GB" sz="2200" dirty="0"/>
              <a:t> only vs. EKF</a:t>
            </a:r>
            <a:endParaRPr lang="en-GB" sz="2200" b="0" dirty="0"/>
          </a:p>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r>
              <a:rPr lang="en-GB" sz="2400" b="0" dirty="0"/>
              <a:t>Try to improve kidnapping robustness</a:t>
            </a:r>
            <a:endParaRPr lang="en-GB" sz="1800" b="1" i="0" u="none" strike="noStrike" cap="none" dirty="0">
              <a:solidFill>
                <a:schemeClr val="dk1"/>
              </a:solidFill>
              <a:sym typeface="Arial"/>
            </a:endParaRPr>
          </a:p>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endParaRPr lang="en-GB" sz="2400" b="0" i="0" u="none" strike="noStrike" cap="none" dirty="0">
              <a:solidFill>
                <a:schemeClr val="dk1"/>
              </a:solidFill>
              <a:sym typeface="Arial"/>
            </a:endParaRPr>
          </a:p>
        </p:txBody>
      </p:sp>
      <p:cxnSp>
        <p:nvCxnSpPr>
          <p:cNvPr id="5" name="Gerader Verbinder 4"/>
          <p:cNvCxnSpPr/>
          <p:nvPr/>
        </p:nvCxnSpPr>
        <p:spPr>
          <a:xfrm>
            <a:off x="287337" y="2687008"/>
            <a:ext cx="8569325" cy="0"/>
          </a:xfrm>
          <a:prstGeom prst="line">
            <a:avLst/>
          </a:prstGeom>
          <a:ln w="28575" cap="flat" cmpd="sng" algn="ctr">
            <a:solidFill>
              <a:srgbClr val="039EE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1021199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b="1" i="0" u="none" strike="noStrike" cap="none" dirty="0">
                <a:solidFill>
                  <a:srgbClr val="3E545F"/>
                </a:solidFill>
                <a:latin typeface="Arial"/>
                <a:ea typeface="Arial"/>
                <a:cs typeface="Arial"/>
                <a:sym typeface="Arial"/>
              </a:rPr>
              <a:t>Outline</a:t>
            </a:r>
          </a:p>
        </p:txBody>
      </p:sp>
      <p:sp>
        <p:nvSpPr>
          <p:cNvPr id="98" name="Shape 98"/>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sz="1050">
                <a:solidFill>
                  <a:srgbClr val="3E545F"/>
                </a:solidFill>
                <a:latin typeface="Arial"/>
                <a:ea typeface="Arial"/>
                <a:cs typeface="Arial"/>
                <a:sym typeface="Arial"/>
              </a:rPr>
              <a:t>17 of 20</a:t>
            </a:r>
            <a:endParaRPr lang="en-GB" sz="1050" dirty="0">
              <a:solidFill>
                <a:srgbClr val="3E545F"/>
              </a:solidFill>
              <a:latin typeface="Arial"/>
              <a:ea typeface="Arial"/>
              <a:cs typeface="Arial"/>
              <a:sym typeface="Arial"/>
            </a:endParaRPr>
          </a:p>
        </p:txBody>
      </p:sp>
      <p:sp>
        <p:nvSpPr>
          <p:cNvPr id="99" name="Shape 99"/>
          <p:cNvSpPr txBox="1">
            <a:spLocks noGrp="1"/>
          </p:cNvSpPr>
          <p:nvPr>
            <p:ph type="body" idx="2"/>
          </p:nvPr>
        </p:nvSpPr>
        <p:spPr>
          <a:xfrm>
            <a:off x="656792" y="1075199"/>
            <a:ext cx="7803717" cy="4826837"/>
          </a:xfrm>
          <a:prstGeom prst="rect">
            <a:avLst/>
          </a:prstGeom>
          <a:noFill/>
          <a:ln>
            <a:noFill/>
          </a:ln>
        </p:spPr>
        <p:txBody>
          <a:bodyPr lIns="0" tIns="0" rIns="0" bIns="0" anchor="t" anchorCtr="0">
            <a:noAutofit/>
          </a:bodyPr>
          <a:lstStyle/>
          <a:p>
            <a:pPr marL="457200" marR="0" lvl="0" indent="-457200" algn="l" rtl="0">
              <a:lnSpc>
                <a:spcPct val="150000"/>
              </a:lnSpc>
              <a:spcBef>
                <a:spcPts val="0"/>
              </a:spcBef>
              <a:spcAft>
                <a:spcPts val="0"/>
              </a:spcAft>
              <a:buClr>
                <a:schemeClr val="bg1">
                  <a:lumMod val="85000"/>
                </a:schemeClr>
              </a:buClr>
              <a:buSzPct val="100000"/>
            </a:pPr>
            <a:r>
              <a:rPr lang="en-GB" sz="2800" b="0" dirty="0">
                <a:solidFill>
                  <a:schemeClr val="bg1">
                    <a:lumMod val="75000"/>
                  </a:schemeClr>
                </a:solidFill>
              </a:rPr>
              <a:t>Results</a:t>
            </a:r>
          </a:p>
          <a:p>
            <a:pPr marL="457200" marR="0" lvl="0" indent="-457200" algn="l" rtl="0">
              <a:lnSpc>
                <a:spcPct val="150000"/>
              </a:lnSpc>
              <a:spcBef>
                <a:spcPts val="0"/>
              </a:spcBef>
              <a:spcAft>
                <a:spcPts val="0"/>
              </a:spcAft>
              <a:buClr>
                <a:schemeClr val="bg1">
                  <a:lumMod val="85000"/>
                </a:schemeClr>
              </a:buClr>
              <a:buSzPct val="100000"/>
            </a:pPr>
            <a:r>
              <a:rPr lang="en-GB" sz="2800" b="0" dirty="0">
                <a:solidFill>
                  <a:schemeClr val="bg1">
                    <a:lumMod val="75000"/>
                  </a:schemeClr>
                </a:solidFill>
              </a:rPr>
              <a:t>Implementation</a:t>
            </a:r>
          </a:p>
          <a:p>
            <a:pPr marL="558900" lvl="1" indent="-342900">
              <a:lnSpc>
                <a:spcPct val="150000"/>
              </a:lnSpc>
              <a:buClr>
                <a:schemeClr val="bg1">
                  <a:lumMod val="85000"/>
                </a:schemeClr>
              </a:buClr>
            </a:pPr>
            <a:r>
              <a:rPr lang="en-GB" sz="2400" i="0" u="none" strike="noStrike" cap="none" dirty="0">
                <a:solidFill>
                  <a:schemeClr val="bg1">
                    <a:lumMod val="75000"/>
                  </a:schemeClr>
                </a:solidFill>
                <a:sym typeface="Arial"/>
              </a:rPr>
              <a:t>Prediction</a:t>
            </a:r>
          </a:p>
          <a:p>
            <a:pPr marL="558900" lvl="1" indent="-342900">
              <a:lnSpc>
                <a:spcPct val="150000"/>
              </a:lnSpc>
              <a:buClr>
                <a:schemeClr val="bg1">
                  <a:lumMod val="85000"/>
                </a:schemeClr>
              </a:buClr>
            </a:pPr>
            <a:r>
              <a:rPr lang="en-GB" sz="2400" dirty="0">
                <a:solidFill>
                  <a:schemeClr val="bg1">
                    <a:lumMod val="75000"/>
                  </a:schemeClr>
                </a:solidFill>
              </a:rPr>
              <a:t>Matching</a:t>
            </a:r>
          </a:p>
          <a:p>
            <a:pPr marL="558900" lvl="1" indent="-342900">
              <a:lnSpc>
                <a:spcPct val="150000"/>
              </a:lnSpc>
              <a:buClr>
                <a:schemeClr val="bg1">
                  <a:lumMod val="85000"/>
                </a:schemeClr>
              </a:buClr>
            </a:pPr>
            <a:r>
              <a:rPr lang="en-GB" sz="2400" dirty="0">
                <a:solidFill>
                  <a:schemeClr val="bg1">
                    <a:lumMod val="75000"/>
                  </a:schemeClr>
                </a:solidFill>
              </a:rPr>
              <a:t>Update</a:t>
            </a:r>
            <a:endParaRPr lang="en-GB" sz="2400" i="0" u="none" strike="noStrike" cap="none" dirty="0">
              <a:solidFill>
                <a:schemeClr val="bg1">
                  <a:lumMod val="75000"/>
                </a:schemeClr>
              </a:solidFill>
              <a:sym typeface="Arial"/>
            </a:endParaRPr>
          </a:p>
          <a:p>
            <a:pPr marL="457200" indent="-457200">
              <a:lnSpc>
                <a:spcPct val="150000"/>
              </a:lnSpc>
              <a:buClr>
                <a:srgbClr val="009FE3"/>
              </a:buClr>
              <a:buFont typeface="Wingdings" panose="05000000000000000000" pitchFamily="2" charset="2"/>
              <a:buChar char="§"/>
            </a:pPr>
            <a:r>
              <a:rPr lang="en-GB" sz="2800" b="0" dirty="0"/>
              <a:t>Project Review</a:t>
            </a:r>
          </a:p>
          <a:p>
            <a:pPr marL="457200" indent="-457200">
              <a:lnSpc>
                <a:spcPct val="150000"/>
              </a:lnSpc>
              <a:buClr>
                <a:schemeClr val="bg1">
                  <a:lumMod val="75000"/>
                </a:schemeClr>
              </a:buClr>
              <a:buFont typeface="Wingdings" panose="05000000000000000000" pitchFamily="2" charset="2"/>
              <a:buChar char="§"/>
            </a:pPr>
            <a:r>
              <a:rPr lang="en-GB" sz="2800" b="0" i="0" u="none" strike="noStrike" cap="none" dirty="0">
                <a:solidFill>
                  <a:schemeClr val="bg1">
                    <a:lumMod val="75000"/>
                  </a:schemeClr>
                </a:solidFill>
                <a:sym typeface="Arial"/>
              </a:rPr>
              <a:t>Questions</a:t>
            </a:r>
          </a:p>
        </p:txBody>
      </p:sp>
    </p:spTree>
    <p:extLst>
      <p:ext uri="{BB962C8B-B14F-4D97-AF65-F5344CB8AC3E}">
        <p14:creationId xmlns:p14="http://schemas.microsoft.com/office/powerpoint/2010/main" val="31808829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b="1" i="0" u="none" strike="noStrike" cap="none" dirty="0">
                <a:solidFill>
                  <a:srgbClr val="3E545F"/>
                </a:solidFill>
                <a:latin typeface="Arial"/>
                <a:ea typeface="Arial"/>
                <a:cs typeface="Arial"/>
                <a:sym typeface="Arial"/>
              </a:rPr>
              <a:t>Project </a:t>
            </a:r>
            <a:r>
              <a:rPr lang="en-GB" sz="3200" dirty="0"/>
              <a:t>Review</a:t>
            </a:r>
            <a:endParaRPr lang="en-GB" sz="3200" b="1" i="0" u="none" strike="noStrike" cap="none" dirty="0">
              <a:solidFill>
                <a:srgbClr val="3E545F"/>
              </a:solidFill>
              <a:latin typeface="Arial"/>
              <a:ea typeface="Arial"/>
              <a:cs typeface="Arial"/>
              <a:sym typeface="Arial"/>
            </a:endParaRPr>
          </a:p>
        </p:txBody>
      </p:sp>
      <p:sp>
        <p:nvSpPr>
          <p:cNvPr id="215" name="Shape 21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marL="0" marR="0" lvl="0" indent="0" algn="l" rtl="0">
              <a:spcBef>
                <a:spcPts val="0"/>
              </a:spcBef>
              <a:spcAft>
                <a:spcPts val="0"/>
              </a:spcAft>
              <a:buSzPct val="25000"/>
              <a:buNone/>
            </a:pPr>
            <a:r>
              <a:rPr lang="en-GB" sz="1050">
                <a:solidFill>
                  <a:srgbClr val="3E545F"/>
                </a:solidFill>
                <a:latin typeface="Arial"/>
                <a:ea typeface="Arial"/>
                <a:cs typeface="Arial"/>
                <a:sym typeface="Arial"/>
              </a:rPr>
              <a:t>18 of 20</a:t>
            </a:r>
            <a:endParaRPr lang="en-GB" sz="1050" dirty="0">
              <a:solidFill>
                <a:srgbClr val="3E545F"/>
              </a:solidFill>
              <a:latin typeface="Arial"/>
              <a:ea typeface="Arial"/>
              <a:cs typeface="Arial"/>
              <a:sym typeface="Arial"/>
            </a:endParaRPr>
          </a:p>
        </p:txBody>
      </p:sp>
      <p:sp>
        <p:nvSpPr>
          <p:cNvPr id="14" name="Freihandform 13"/>
          <p:cNvSpPr/>
          <p:nvPr/>
        </p:nvSpPr>
        <p:spPr>
          <a:xfrm>
            <a:off x="207257" y="1272074"/>
            <a:ext cx="1817442" cy="550707"/>
          </a:xfrm>
          <a:custGeom>
            <a:avLst/>
            <a:gdLst>
              <a:gd name="connsiteX0" fmla="*/ 0 w 786390"/>
              <a:gd name="connsiteY0" fmla="*/ 34560 h 345600"/>
              <a:gd name="connsiteX1" fmla="*/ 34560 w 786390"/>
              <a:gd name="connsiteY1" fmla="*/ 0 h 345600"/>
              <a:gd name="connsiteX2" fmla="*/ 751830 w 786390"/>
              <a:gd name="connsiteY2" fmla="*/ 0 h 345600"/>
              <a:gd name="connsiteX3" fmla="*/ 786390 w 786390"/>
              <a:gd name="connsiteY3" fmla="*/ 34560 h 345600"/>
              <a:gd name="connsiteX4" fmla="*/ 786390 w 786390"/>
              <a:gd name="connsiteY4" fmla="*/ 311040 h 345600"/>
              <a:gd name="connsiteX5" fmla="*/ 751830 w 786390"/>
              <a:gd name="connsiteY5" fmla="*/ 345600 h 345600"/>
              <a:gd name="connsiteX6" fmla="*/ 34560 w 786390"/>
              <a:gd name="connsiteY6" fmla="*/ 345600 h 345600"/>
              <a:gd name="connsiteX7" fmla="*/ 0 w 786390"/>
              <a:gd name="connsiteY7" fmla="*/ 311040 h 345600"/>
              <a:gd name="connsiteX8" fmla="*/ 0 w 786390"/>
              <a:gd name="connsiteY8" fmla="*/ 34560 h 34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6390" h="345600">
                <a:moveTo>
                  <a:pt x="0" y="34560"/>
                </a:moveTo>
                <a:cubicBezTo>
                  <a:pt x="0" y="15473"/>
                  <a:pt x="15473" y="0"/>
                  <a:pt x="34560" y="0"/>
                </a:cubicBezTo>
                <a:lnTo>
                  <a:pt x="751830" y="0"/>
                </a:lnTo>
                <a:cubicBezTo>
                  <a:pt x="770917" y="0"/>
                  <a:pt x="786390" y="15473"/>
                  <a:pt x="786390" y="34560"/>
                </a:cubicBezTo>
                <a:lnTo>
                  <a:pt x="786390" y="311040"/>
                </a:lnTo>
                <a:cubicBezTo>
                  <a:pt x="786390" y="330127"/>
                  <a:pt x="770917" y="345600"/>
                  <a:pt x="751830" y="345600"/>
                </a:cubicBezTo>
                <a:lnTo>
                  <a:pt x="34560" y="345600"/>
                </a:lnTo>
                <a:cubicBezTo>
                  <a:pt x="15473" y="345600"/>
                  <a:pt x="0" y="330127"/>
                  <a:pt x="0" y="311040"/>
                </a:cubicBezTo>
                <a:lnTo>
                  <a:pt x="0" y="34560"/>
                </a:lnTo>
                <a:close/>
              </a:path>
            </a:pathLst>
          </a:custGeom>
          <a:solidFill>
            <a:srgbClr val="039EE3"/>
          </a:solidFill>
          <a:ln>
            <a:solidFill>
              <a:srgbClr val="3E545F"/>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56896" tIns="56896" rIns="56896" bIns="145680" numCol="1" spcCol="1270" anchor="t" anchorCtr="0">
            <a:noAutofit/>
          </a:bodyPr>
          <a:lstStyle/>
          <a:p>
            <a:pPr marL="0" lvl="0" indent="0" algn="l" defTabSz="355600">
              <a:lnSpc>
                <a:spcPct val="90000"/>
              </a:lnSpc>
              <a:spcBef>
                <a:spcPct val="0"/>
              </a:spcBef>
              <a:spcAft>
                <a:spcPct val="35000"/>
              </a:spcAft>
              <a:buNone/>
            </a:pPr>
            <a:r>
              <a:rPr lang="en-GB" sz="1600" kern="1200" dirty="0"/>
              <a:t>Presentation 1</a:t>
            </a:r>
          </a:p>
        </p:txBody>
      </p:sp>
      <p:sp>
        <p:nvSpPr>
          <p:cNvPr id="16" name="Freihandform 15"/>
          <p:cNvSpPr/>
          <p:nvPr/>
        </p:nvSpPr>
        <p:spPr>
          <a:xfrm>
            <a:off x="2300219" y="1313437"/>
            <a:ext cx="584096" cy="467979"/>
          </a:xfrm>
          <a:custGeom>
            <a:avLst/>
            <a:gdLst>
              <a:gd name="connsiteX0" fmla="*/ 0 w 252733"/>
              <a:gd name="connsiteY0" fmla="*/ 39158 h 195788"/>
              <a:gd name="connsiteX1" fmla="*/ 154839 w 252733"/>
              <a:gd name="connsiteY1" fmla="*/ 39158 h 195788"/>
              <a:gd name="connsiteX2" fmla="*/ 154839 w 252733"/>
              <a:gd name="connsiteY2" fmla="*/ 0 h 195788"/>
              <a:gd name="connsiteX3" fmla="*/ 252733 w 252733"/>
              <a:gd name="connsiteY3" fmla="*/ 97894 h 195788"/>
              <a:gd name="connsiteX4" fmla="*/ 154839 w 252733"/>
              <a:gd name="connsiteY4" fmla="*/ 195788 h 195788"/>
              <a:gd name="connsiteX5" fmla="*/ 154839 w 252733"/>
              <a:gd name="connsiteY5" fmla="*/ 156630 h 195788"/>
              <a:gd name="connsiteX6" fmla="*/ 0 w 252733"/>
              <a:gd name="connsiteY6" fmla="*/ 156630 h 195788"/>
              <a:gd name="connsiteX7" fmla="*/ 0 w 252733"/>
              <a:gd name="connsiteY7" fmla="*/ 39158 h 19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733" h="195788">
                <a:moveTo>
                  <a:pt x="0" y="39158"/>
                </a:moveTo>
                <a:lnTo>
                  <a:pt x="154839" y="39158"/>
                </a:lnTo>
                <a:lnTo>
                  <a:pt x="154839" y="0"/>
                </a:lnTo>
                <a:lnTo>
                  <a:pt x="252733" y="97894"/>
                </a:lnTo>
                <a:lnTo>
                  <a:pt x="154839" y="195788"/>
                </a:lnTo>
                <a:lnTo>
                  <a:pt x="154839" y="156630"/>
                </a:lnTo>
                <a:lnTo>
                  <a:pt x="0" y="156630"/>
                </a:lnTo>
                <a:lnTo>
                  <a:pt x="0" y="39158"/>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39158" rIns="58736" bIns="39158" numCol="1" spcCol="1270" anchor="ctr" anchorCtr="0">
            <a:noAutofit/>
          </a:bodyPr>
          <a:lstStyle/>
          <a:p>
            <a:pPr marL="0" lvl="0" indent="0" algn="ctr" defTabSz="266700">
              <a:lnSpc>
                <a:spcPct val="90000"/>
              </a:lnSpc>
              <a:spcBef>
                <a:spcPct val="0"/>
              </a:spcBef>
              <a:spcAft>
                <a:spcPct val="35000"/>
              </a:spcAft>
              <a:buNone/>
            </a:pPr>
            <a:r>
              <a:rPr lang="en-GB" kern="1200" dirty="0"/>
              <a:t>3 w</a:t>
            </a:r>
          </a:p>
        </p:txBody>
      </p:sp>
      <p:sp>
        <p:nvSpPr>
          <p:cNvPr id="17" name="Freihandform 16"/>
          <p:cNvSpPr/>
          <p:nvPr/>
        </p:nvSpPr>
        <p:spPr>
          <a:xfrm>
            <a:off x="3126772" y="1272075"/>
            <a:ext cx="1817442" cy="509342"/>
          </a:xfrm>
          <a:custGeom>
            <a:avLst/>
            <a:gdLst>
              <a:gd name="connsiteX0" fmla="*/ 0 w 786390"/>
              <a:gd name="connsiteY0" fmla="*/ 34560 h 345600"/>
              <a:gd name="connsiteX1" fmla="*/ 34560 w 786390"/>
              <a:gd name="connsiteY1" fmla="*/ 0 h 345600"/>
              <a:gd name="connsiteX2" fmla="*/ 751830 w 786390"/>
              <a:gd name="connsiteY2" fmla="*/ 0 h 345600"/>
              <a:gd name="connsiteX3" fmla="*/ 786390 w 786390"/>
              <a:gd name="connsiteY3" fmla="*/ 34560 h 345600"/>
              <a:gd name="connsiteX4" fmla="*/ 786390 w 786390"/>
              <a:gd name="connsiteY4" fmla="*/ 311040 h 345600"/>
              <a:gd name="connsiteX5" fmla="*/ 751830 w 786390"/>
              <a:gd name="connsiteY5" fmla="*/ 345600 h 345600"/>
              <a:gd name="connsiteX6" fmla="*/ 34560 w 786390"/>
              <a:gd name="connsiteY6" fmla="*/ 345600 h 345600"/>
              <a:gd name="connsiteX7" fmla="*/ 0 w 786390"/>
              <a:gd name="connsiteY7" fmla="*/ 311040 h 345600"/>
              <a:gd name="connsiteX8" fmla="*/ 0 w 786390"/>
              <a:gd name="connsiteY8" fmla="*/ 34560 h 34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6390" h="345600">
                <a:moveTo>
                  <a:pt x="0" y="34560"/>
                </a:moveTo>
                <a:cubicBezTo>
                  <a:pt x="0" y="15473"/>
                  <a:pt x="15473" y="0"/>
                  <a:pt x="34560" y="0"/>
                </a:cubicBezTo>
                <a:lnTo>
                  <a:pt x="751830" y="0"/>
                </a:lnTo>
                <a:cubicBezTo>
                  <a:pt x="770917" y="0"/>
                  <a:pt x="786390" y="15473"/>
                  <a:pt x="786390" y="34560"/>
                </a:cubicBezTo>
                <a:lnTo>
                  <a:pt x="786390" y="311040"/>
                </a:lnTo>
                <a:cubicBezTo>
                  <a:pt x="786390" y="330127"/>
                  <a:pt x="770917" y="345600"/>
                  <a:pt x="751830" y="345600"/>
                </a:cubicBezTo>
                <a:lnTo>
                  <a:pt x="34560" y="345600"/>
                </a:lnTo>
                <a:cubicBezTo>
                  <a:pt x="15473" y="345600"/>
                  <a:pt x="0" y="330127"/>
                  <a:pt x="0" y="311040"/>
                </a:cubicBezTo>
                <a:lnTo>
                  <a:pt x="0" y="34560"/>
                </a:lnTo>
                <a:close/>
              </a:path>
            </a:pathLst>
          </a:custGeom>
          <a:solidFill>
            <a:srgbClr val="039EE3"/>
          </a:solidFill>
          <a:ln>
            <a:solidFill>
              <a:srgbClr val="3E545F"/>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56896" tIns="56896" rIns="56896" bIns="145680" numCol="1" spcCol="1270" anchor="t" anchorCtr="0">
            <a:noAutofit/>
          </a:bodyPr>
          <a:lstStyle/>
          <a:p>
            <a:pPr lvl="0" defTabSz="355600">
              <a:lnSpc>
                <a:spcPct val="90000"/>
              </a:lnSpc>
              <a:spcBef>
                <a:spcPct val="0"/>
              </a:spcBef>
              <a:spcAft>
                <a:spcPct val="35000"/>
              </a:spcAft>
            </a:pPr>
            <a:r>
              <a:rPr lang="en-GB" sz="1600" kern="1200" dirty="0"/>
              <a:t>Presentation 2</a:t>
            </a:r>
          </a:p>
        </p:txBody>
      </p:sp>
      <p:sp>
        <p:nvSpPr>
          <p:cNvPr id="19" name="Freihandform 18"/>
          <p:cNvSpPr/>
          <p:nvPr/>
        </p:nvSpPr>
        <p:spPr>
          <a:xfrm>
            <a:off x="5219734" y="1313437"/>
            <a:ext cx="584096" cy="467979"/>
          </a:xfrm>
          <a:custGeom>
            <a:avLst/>
            <a:gdLst>
              <a:gd name="connsiteX0" fmla="*/ 0 w 252733"/>
              <a:gd name="connsiteY0" fmla="*/ 39158 h 195788"/>
              <a:gd name="connsiteX1" fmla="*/ 154839 w 252733"/>
              <a:gd name="connsiteY1" fmla="*/ 39158 h 195788"/>
              <a:gd name="connsiteX2" fmla="*/ 154839 w 252733"/>
              <a:gd name="connsiteY2" fmla="*/ 0 h 195788"/>
              <a:gd name="connsiteX3" fmla="*/ 252733 w 252733"/>
              <a:gd name="connsiteY3" fmla="*/ 97894 h 195788"/>
              <a:gd name="connsiteX4" fmla="*/ 154839 w 252733"/>
              <a:gd name="connsiteY4" fmla="*/ 195788 h 195788"/>
              <a:gd name="connsiteX5" fmla="*/ 154839 w 252733"/>
              <a:gd name="connsiteY5" fmla="*/ 156630 h 195788"/>
              <a:gd name="connsiteX6" fmla="*/ 0 w 252733"/>
              <a:gd name="connsiteY6" fmla="*/ 156630 h 195788"/>
              <a:gd name="connsiteX7" fmla="*/ 0 w 252733"/>
              <a:gd name="connsiteY7" fmla="*/ 39158 h 19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733" h="195788">
                <a:moveTo>
                  <a:pt x="0" y="39158"/>
                </a:moveTo>
                <a:lnTo>
                  <a:pt x="154839" y="39158"/>
                </a:lnTo>
                <a:lnTo>
                  <a:pt x="154839" y="0"/>
                </a:lnTo>
                <a:lnTo>
                  <a:pt x="252733" y="97894"/>
                </a:lnTo>
                <a:lnTo>
                  <a:pt x="154839" y="195788"/>
                </a:lnTo>
                <a:lnTo>
                  <a:pt x="154839" y="156630"/>
                </a:lnTo>
                <a:lnTo>
                  <a:pt x="0" y="156630"/>
                </a:lnTo>
                <a:lnTo>
                  <a:pt x="0" y="39158"/>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39158" rIns="58736" bIns="39158" numCol="1" spcCol="1270" anchor="ctr" anchorCtr="0">
            <a:noAutofit/>
          </a:bodyPr>
          <a:lstStyle/>
          <a:p>
            <a:pPr marL="0" lvl="0" indent="0" algn="ctr" defTabSz="266700">
              <a:lnSpc>
                <a:spcPct val="90000"/>
              </a:lnSpc>
              <a:spcBef>
                <a:spcPct val="0"/>
              </a:spcBef>
              <a:spcAft>
                <a:spcPct val="35000"/>
              </a:spcAft>
              <a:buNone/>
            </a:pPr>
            <a:r>
              <a:rPr lang="en-GB" kern="1200" dirty="0"/>
              <a:t>3 w</a:t>
            </a:r>
          </a:p>
        </p:txBody>
      </p:sp>
      <p:sp>
        <p:nvSpPr>
          <p:cNvPr id="20" name="Freihandform 19"/>
          <p:cNvSpPr/>
          <p:nvPr/>
        </p:nvSpPr>
        <p:spPr>
          <a:xfrm>
            <a:off x="6046288" y="1272075"/>
            <a:ext cx="1817442" cy="509342"/>
          </a:xfrm>
          <a:custGeom>
            <a:avLst/>
            <a:gdLst>
              <a:gd name="connsiteX0" fmla="*/ 0 w 786390"/>
              <a:gd name="connsiteY0" fmla="*/ 34560 h 345600"/>
              <a:gd name="connsiteX1" fmla="*/ 34560 w 786390"/>
              <a:gd name="connsiteY1" fmla="*/ 0 h 345600"/>
              <a:gd name="connsiteX2" fmla="*/ 751830 w 786390"/>
              <a:gd name="connsiteY2" fmla="*/ 0 h 345600"/>
              <a:gd name="connsiteX3" fmla="*/ 786390 w 786390"/>
              <a:gd name="connsiteY3" fmla="*/ 34560 h 345600"/>
              <a:gd name="connsiteX4" fmla="*/ 786390 w 786390"/>
              <a:gd name="connsiteY4" fmla="*/ 311040 h 345600"/>
              <a:gd name="connsiteX5" fmla="*/ 751830 w 786390"/>
              <a:gd name="connsiteY5" fmla="*/ 345600 h 345600"/>
              <a:gd name="connsiteX6" fmla="*/ 34560 w 786390"/>
              <a:gd name="connsiteY6" fmla="*/ 345600 h 345600"/>
              <a:gd name="connsiteX7" fmla="*/ 0 w 786390"/>
              <a:gd name="connsiteY7" fmla="*/ 311040 h 345600"/>
              <a:gd name="connsiteX8" fmla="*/ 0 w 786390"/>
              <a:gd name="connsiteY8" fmla="*/ 34560 h 34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6390" h="345600">
                <a:moveTo>
                  <a:pt x="0" y="34560"/>
                </a:moveTo>
                <a:cubicBezTo>
                  <a:pt x="0" y="15473"/>
                  <a:pt x="15473" y="0"/>
                  <a:pt x="34560" y="0"/>
                </a:cubicBezTo>
                <a:lnTo>
                  <a:pt x="751830" y="0"/>
                </a:lnTo>
                <a:cubicBezTo>
                  <a:pt x="770917" y="0"/>
                  <a:pt x="786390" y="15473"/>
                  <a:pt x="786390" y="34560"/>
                </a:cubicBezTo>
                <a:lnTo>
                  <a:pt x="786390" y="311040"/>
                </a:lnTo>
                <a:cubicBezTo>
                  <a:pt x="786390" y="330127"/>
                  <a:pt x="770917" y="345600"/>
                  <a:pt x="751830" y="345600"/>
                </a:cubicBezTo>
                <a:lnTo>
                  <a:pt x="34560" y="345600"/>
                </a:lnTo>
                <a:cubicBezTo>
                  <a:pt x="15473" y="345600"/>
                  <a:pt x="0" y="330127"/>
                  <a:pt x="0" y="311040"/>
                </a:cubicBezTo>
                <a:lnTo>
                  <a:pt x="0" y="34560"/>
                </a:lnTo>
                <a:close/>
              </a:path>
            </a:pathLst>
          </a:custGeom>
          <a:solidFill>
            <a:srgbClr val="039EE3"/>
          </a:solidFill>
          <a:ln>
            <a:solidFill>
              <a:srgbClr val="3E545F"/>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56896" tIns="56896" rIns="56896" bIns="145680" numCol="1" spcCol="1270" anchor="t" anchorCtr="0">
            <a:noAutofit/>
          </a:bodyPr>
          <a:lstStyle/>
          <a:p>
            <a:pPr lvl="0" defTabSz="355600">
              <a:lnSpc>
                <a:spcPct val="90000"/>
              </a:lnSpc>
              <a:spcBef>
                <a:spcPct val="0"/>
              </a:spcBef>
              <a:spcAft>
                <a:spcPct val="35000"/>
              </a:spcAft>
            </a:pPr>
            <a:r>
              <a:rPr lang="en-GB" sz="1600" kern="1200" dirty="0"/>
              <a:t>Presentation 3</a:t>
            </a:r>
          </a:p>
        </p:txBody>
      </p:sp>
      <p:sp>
        <p:nvSpPr>
          <p:cNvPr id="23" name="Freihandform 22"/>
          <p:cNvSpPr/>
          <p:nvPr/>
        </p:nvSpPr>
        <p:spPr>
          <a:xfrm>
            <a:off x="848239" y="3627360"/>
            <a:ext cx="1817442" cy="616693"/>
          </a:xfrm>
          <a:custGeom>
            <a:avLst/>
            <a:gdLst>
              <a:gd name="connsiteX0" fmla="*/ 0 w 786390"/>
              <a:gd name="connsiteY0" fmla="*/ 34560 h 345600"/>
              <a:gd name="connsiteX1" fmla="*/ 34560 w 786390"/>
              <a:gd name="connsiteY1" fmla="*/ 0 h 345600"/>
              <a:gd name="connsiteX2" fmla="*/ 751830 w 786390"/>
              <a:gd name="connsiteY2" fmla="*/ 0 h 345600"/>
              <a:gd name="connsiteX3" fmla="*/ 786390 w 786390"/>
              <a:gd name="connsiteY3" fmla="*/ 34560 h 345600"/>
              <a:gd name="connsiteX4" fmla="*/ 786390 w 786390"/>
              <a:gd name="connsiteY4" fmla="*/ 311040 h 345600"/>
              <a:gd name="connsiteX5" fmla="*/ 751830 w 786390"/>
              <a:gd name="connsiteY5" fmla="*/ 345600 h 345600"/>
              <a:gd name="connsiteX6" fmla="*/ 34560 w 786390"/>
              <a:gd name="connsiteY6" fmla="*/ 345600 h 345600"/>
              <a:gd name="connsiteX7" fmla="*/ 0 w 786390"/>
              <a:gd name="connsiteY7" fmla="*/ 311040 h 345600"/>
              <a:gd name="connsiteX8" fmla="*/ 0 w 786390"/>
              <a:gd name="connsiteY8" fmla="*/ 34560 h 34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6390" h="345600">
                <a:moveTo>
                  <a:pt x="0" y="34560"/>
                </a:moveTo>
                <a:cubicBezTo>
                  <a:pt x="0" y="15473"/>
                  <a:pt x="15473" y="0"/>
                  <a:pt x="34560" y="0"/>
                </a:cubicBezTo>
                <a:lnTo>
                  <a:pt x="751830" y="0"/>
                </a:lnTo>
                <a:cubicBezTo>
                  <a:pt x="770917" y="0"/>
                  <a:pt x="786390" y="15473"/>
                  <a:pt x="786390" y="34560"/>
                </a:cubicBezTo>
                <a:lnTo>
                  <a:pt x="786390" y="311040"/>
                </a:lnTo>
                <a:cubicBezTo>
                  <a:pt x="786390" y="330127"/>
                  <a:pt x="770917" y="345600"/>
                  <a:pt x="751830" y="345600"/>
                </a:cubicBezTo>
                <a:lnTo>
                  <a:pt x="34560" y="345600"/>
                </a:lnTo>
                <a:cubicBezTo>
                  <a:pt x="15473" y="345600"/>
                  <a:pt x="0" y="330127"/>
                  <a:pt x="0" y="311040"/>
                </a:cubicBezTo>
                <a:lnTo>
                  <a:pt x="0" y="34560"/>
                </a:lnTo>
                <a:close/>
              </a:path>
            </a:pathLst>
          </a:custGeom>
          <a:solidFill>
            <a:srgbClr val="039EE3"/>
          </a:solidFill>
          <a:ln>
            <a:solidFill>
              <a:srgbClr val="3E545F"/>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56896" tIns="56896" rIns="56896" bIns="145680" numCol="1" spcCol="1270" anchor="t" anchorCtr="0">
            <a:noAutofit/>
          </a:bodyPr>
          <a:lstStyle/>
          <a:p>
            <a:pPr lvl="0" defTabSz="355600">
              <a:lnSpc>
                <a:spcPct val="90000"/>
              </a:lnSpc>
              <a:spcBef>
                <a:spcPct val="0"/>
              </a:spcBef>
              <a:spcAft>
                <a:spcPct val="35000"/>
              </a:spcAft>
            </a:pPr>
            <a:r>
              <a:rPr lang="en-GB" sz="1600" kern="1200" dirty="0"/>
              <a:t>Presentation 4</a:t>
            </a:r>
          </a:p>
        </p:txBody>
      </p:sp>
      <p:sp>
        <p:nvSpPr>
          <p:cNvPr id="25" name="Freihandform 24"/>
          <p:cNvSpPr/>
          <p:nvPr/>
        </p:nvSpPr>
        <p:spPr>
          <a:xfrm>
            <a:off x="2939361" y="3665523"/>
            <a:ext cx="584096" cy="467979"/>
          </a:xfrm>
          <a:custGeom>
            <a:avLst/>
            <a:gdLst>
              <a:gd name="connsiteX0" fmla="*/ 0 w 252733"/>
              <a:gd name="connsiteY0" fmla="*/ 39158 h 195788"/>
              <a:gd name="connsiteX1" fmla="*/ 154839 w 252733"/>
              <a:gd name="connsiteY1" fmla="*/ 39158 h 195788"/>
              <a:gd name="connsiteX2" fmla="*/ 154839 w 252733"/>
              <a:gd name="connsiteY2" fmla="*/ 0 h 195788"/>
              <a:gd name="connsiteX3" fmla="*/ 252733 w 252733"/>
              <a:gd name="connsiteY3" fmla="*/ 97894 h 195788"/>
              <a:gd name="connsiteX4" fmla="*/ 154839 w 252733"/>
              <a:gd name="connsiteY4" fmla="*/ 195788 h 195788"/>
              <a:gd name="connsiteX5" fmla="*/ 154839 w 252733"/>
              <a:gd name="connsiteY5" fmla="*/ 156630 h 195788"/>
              <a:gd name="connsiteX6" fmla="*/ 0 w 252733"/>
              <a:gd name="connsiteY6" fmla="*/ 156630 h 195788"/>
              <a:gd name="connsiteX7" fmla="*/ 0 w 252733"/>
              <a:gd name="connsiteY7" fmla="*/ 39158 h 19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733" h="195788">
                <a:moveTo>
                  <a:pt x="0" y="39158"/>
                </a:moveTo>
                <a:lnTo>
                  <a:pt x="154839" y="39158"/>
                </a:lnTo>
                <a:lnTo>
                  <a:pt x="154839" y="0"/>
                </a:lnTo>
                <a:lnTo>
                  <a:pt x="252733" y="97894"/>
                </a:lnTo>
                <a:lnTo>
                  <a:pt x="154839" y="195788"/>
                </a:lnTo>
                <a:lnTo>
                  <a:pt x="154839" y="156630"/>
                </a:lnTo>
                <a:lnTo>
                  <a:pt x="0" y="156630"/>
                </a:lnTo>
                <a:lnTo>
                  <a:pt x="0" y="39158"/>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39158" rIns="58736" bIns="39158" numCol="1" spcCol="1270" anchor="ctr" anchorCtr="0">
            <a:noAutofit/>
          </a:bodyPr>
          <a:lstStyle/>
          <a:p>
            <a:pPr marL="0" lvl="0" indent="0" algn="ctr" defTabSz="266700">
              <a:lnSpc>
                <a:spcPct val="90000"/>
              </a:lnSpc>
              <a:spcBef>
                <a:spcPct val="0"/>
              </a:spcBef>
              <a:spcAft>
                <a:spcPct val="35000"/>
              </a:spcAft>
              <a:buNone/>
            </a:pPr>
            <a:r>
              <a:rPr lang="en-GB" kern="1200" dirty="0"/>
              <a:t>2 w</a:t>
            </a:r>
          </a:p>
        </p:txBody>
      </p:sp>
      <p:sp>
        <p:nvSpPr>
          <p:cNvPr id="26" name="Freihandform 25"/>
          <p:cNvSpPr/>
          <p:nvPr/>
        </p:nvSpPr>
        <p:spPr>
          <a:xfrm>
            <a:off x="3767755" y="3627361"/>
            <a:ext cx="1817442" cy="616692"/>
          </a:xfrm>
          <a:custGeom>
            <a:avLst/>
            <a:gdLst>
              <a:gd name="connsiteX0" fmla="*/ 0 w 786390"/>
              <a:gd name="connsiteY0" fmla="*/ 34560 h 345600"/>
              <a:gd name="connsiteX1" fmla="*/ 34560 w 786390"/>
              <a:gd name="connsiteY1" fmla="*/ 0 h 345600"/>
              <a:gd name="connsiteX2" fmla="*/ 751830 w 786390"/>
              <a:gd name="connsiteY2" fmla="*/ 0 h 345600"/>
              <a:gd name="connsiteX3" fmla="*/ 786390 w 786390"/>
              <a:gd name="connsiteY3" fmla="*/ 34560 h 345600"/>
              <a:gd name="connsiteX4" fmla="*/ 786390 w 786390"/>
              <a:gd name="connsiteY4" fmla="*/ 311040 h 345600"/>
              <a:gd name="connsiteX5" fmla="*/ 751830 w 786390"/>
              <a:gd name="connsiteY5" fmla="*/ 345600 h 345600"/>
              <a:gd name="connsiteX6" fmla="*/ 34560 w 786390"/>
              <a:gd name="connsiteY6" fmla="*/ 345600 h 345600"/>
              <a:gd name="connsiteX7" fmla="*/ 0 w 786390"/>
              <a:gd name="connsiteY7" fmla="*/ 311040 h 345600"/>
              <a:gd name="connsiteX8" fmla="*/ 0 w 786390"/>
              <a:gd name="connsiteY8" fmla="*/ 34560 h 34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6390" h="345600">
                <a:moveTo>
                  <a:pt x="0" y="34560"/>
                </a:moveTo>
                <a:cubicBezTo>
                  <a:pt x="0" y="15473"/>
                  <a:pt x="15473" y="0"/>
                  <a:pt x="34560" y="0"/>
                </a:cubicBezTo>
                <a:lnTo>
                  <a:pt x="751830" y="0"/>
                </a:lnTo>
                <a:cubicBezTo>
                  <a:pt x="770917" y="0"/>
                  <a:pt x="786390" y="15473"/>
                  <a:pt x="786390" y="34560"/>
                </a:cubicBezTo>
                <a:lnTo>
                  <a:pt x="786390" y="311040"/>
                </a:lnTo>
                <a:cubicBezTo>
                  <a:pt x="786390" y="330127"/>
                  <a:pt x="770917" y="345600"/>
                  <a:pt x="751830" y="345600"/>
                </a:cubicBezTo>
                <a:lnTo>
                  <a:pt x="34560" y="345600"/>
                </a:lnTo>
                <a:cubicBezTo>
                  <a:pt x="15473" y="345600"/>
                  <a:pt x="0" y="330127"/>
                  <a:pt x="0" y="311040"/>
                </a:cubicBezTo>
                <a:lnTo>
                  <a:pt x="0" y="34560"/>
                </a:lnTo>
                <a:close/>
              </a:path>
            </a:pathLst>
          </a:custGeom>
          <a:solidFill>
            <a:srgbClr val="039EE3"/>
          </a:solidFill>
          <a:ln>
            <a:solidFill>
              <a:srgbClr val="3E545F"/>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56896" tIns="56896" rIns="56896" bIns="145680" numCol="1" spcCol="1270" anchor="t" anchorCtr="0">
            <a:noAutofit/>
          </a:bodyPr>
          <a:lstStyle/>
          <a:p>
            <a:pPr lvl="0" defTabSz="355600">
              <a:lnSpc>
                <a:spcPct val="90000"/>
              </a:lnSpc>
              <a:spcBef>
                <a:spcPct val="0"/>
              </a:spcBef>
              <a:spcAft>
                <a:spcPct val="35000"/>
              </a:spcAft>
            </a:pPr>
            <a:r>
              <a:rPr lang="en-GB" sz="1600" kern="1200" dirty="0"/>
              <a:t>Presentation 5</a:t>
            </a:r>
          </a:p>
        </p:txBody>
      </p:sp>
      <p:sp>
        <p:nvSpPr>
          <p:cNvPr id="27" name="Abgerundetes Rechteck 26"/>
          <p:cNvSpPr/>
          <p:nvPr/>
        </p:nvSpPr>
        <p:spPr>
          <a:xfrm>
            <a:off x="3952959" y="3944084"/>
            <a:ext cx="1817442" cy="1756802"/>
          </a:xfrm>
          <a:prstGeom prst="roundRect">
            <a:avLst>
              <a:gd name="adj" fmla="val 10000"/>
            </a:avLst>
          </a:prstGeom>
          <a:solidFill>
            <a:srgbClr val="3E545F">
              <a:alpha val="90000"/>
            </a:srgbClr>
          </a:solidFill>
          <a:ln>
            <a:solidFill>
              <a:srgbClr val="009FE3"/>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pPr marL="285750" indent="-285750">
              <a:buFont typeface="Arial" panose="020B0604020202020204" pitchFamily="34" charset="0"/>
              <a:buChar char="•"/>
            </a:pPr>
            <a:r>
              <a:rPr lang="en-GB" dirty="0">
                <a:solidFill>
                  <a:schemeClr val="bg1"/>
                </a:solidFill>
              </a:rPr>
              <a:t>Reworked observation model</a:t>
            </a:r>
            <a:br>
              <a:rPr lang="en-GB" dirty="0">
                <a:solidFill>
                  <a:schemeClr val="bg1"/>
                </a:solidFill>
              </a:rPr>
            </a:br>
            <a:endParaRPr lang="en-GB" dirty="0">
              <a:solidFill>
                <a:schemeClr val="bg1"/>
              </a:solidFill>
            </a:endParaRPr>
          </a:p>
          <a:p>
            <a:pPr marL="285750" indent="-285750">
              <a:buFont typeface="Arial" panose="020B0604020202020204" pitchFamily="34" charset="0"/>
              <a:buChar char="•"/>
            </a:pPr>
            <a:r>
              <a:rPr lang="en-GB" dirty="0">
                <a:solidFill>
                  <a:schemeClr val="bg1"/>
                </a:solidFill>
              </a:rPr>
              <a:t>ICP</a:t>
            </a:r>
          </a:p>
          <a:p>
            <a:endParaRPr lang="en-GB" dirty="0">
              <a:solidFill>
                <a:schemeClr val="bg1"/>
              </a:solidFill>
            </a:endParaRPr>
          </a:p>
          <a:p>
            <a:pPr marL="285750" indent="-285750">
              <a:buFont typeface="Arial" panose="020B0604020202020204" pitchFamily="34" charset="0"/>
              <a:buChar char="•"/>
            </a:pPr>
            <a:r>
              <a:rPr lang="en-GB" b="1" dirty="0">
                <a:solidFill>
                  <a:schemeClr val="bg1"/>
                </a:solidFill>
              </a:rPr>
              <a:t>Working EKF</a:t>
            </a:r>
          </a:p>
          <a:p>
            <a:pPr marL="285750" indent="-285750">
              <a:buFont typeface="Arial" panose="020B0604020202020204" pitchFamily="34" charset="0"/>
              <a:buChar char="•"/>
            </a:pPr>
            <a:endParaRPr lang="en-GB" dirty="0">
              <a:solidFill>
                <a:schemeClr val="bg1"/>
              </a:solidFill>
            </a:endParaRPr>
          </a:p>
        </p:txBody>
      </p:sp>
      <p:sp>
        <p:nvSpPr>
          <p:cNvPr id="31" name="Freihandform 30"/>
          <p:cNvSpPr/>
          <p:nvPr/>
        </p:nvSpPr>
        <p:spPr>
          <a:xfrm>
            <a:off x="78940" y="3665522"/>
            <a:ext cx="584096" cy="467979"/>
          </a:xfrm>
          <a:custGeom>
            <a:avLst/>
            <a:gdLst>
              <a:gd name="connsiteX0" fmla="*/ 0 w 252733"/>
              <a:gd name="connsiteY0" fmla="*/ 39158 h 195788"/>
              <a:gd name="connsiteX1" fmla="*/ 154839 w 252733"/>
              <a:gd name="connsiteY1" fmla="*/ 39158 h 195788"/>
              <a:gd name="connsiteX2" fmla="*/ 154839 w 252733"/>
              <a:gd name="connsiteY2" fmla="*/ 0 h 195788"/>
              <a:gd name="connsiteX3" fmla="*/ 252733 w 252733"/>
              <a:gd name="connsiteY3" fmla="*/ 97894 h 195788"/>
              <a:gd name="connsiteX4" fmla="*/ 154839 w 252733"/>
              <a:gd name="connsiteY4" fmla="*/ 195788 h 195788"/>
              <a:gd name="connsiteX5" fmla="*/ 154839 w 252733"/>
              <a:gd name="connsiteY5" fmla="*/ 156630 h 195788"/>
              <a:gd name="connsiteX6" fmla="*/ 0 w 252733"/>
              <a:gd name="connsiteY6" fmla="*/ 156630 h 195788"/>
              <a:gd name="connsiteX7" fmla="*/ 0 w 252733"/>
              <a:gd name="connsiteY7" fmla="*/ 39158 h 19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733" h="195788">
                <a:moveTo>
                  <a:pt x="0" y="39158"/>
                </a:moveTo>
                <a:lnTo>
                  <a:pt x="154839" y="39158"/>
                </a:lnTo>
                <a:lnTo>
                  <a:pt x="154839" y="0"/>
                </a:lnTo>
                <a:lnTo>
                  <a:pt x="252733" y="97894"/>
                </a:lnTo>
                <a:lnTo>
                  <a:pt x="154839" y="195788"/>
                </a:lnTo>
                <a:lnTo>
                  <a:pt x="154839" y="156630"/>
                </a:lnTo>
                <a:lnTo>
                  <a:pt x="0" y="156630"/>
                </a:lnTo>
                <a:lnTo>
                  <a:pt x="0" y="39158"/>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39158" rIns="58736" bIns="39158" numCol="1" spcCol="1270" anchor="ctr" anchorCtr="0">
            <a:noAutofit/>
          </a:bodyPr>
          <a:lstStyle/>
          <a:p>
            <a:pPr marL="0" lvl="0" indent="0" algn="ctr" defTabSz="266700">
              <a:lnSpc>
                <a:spcPct val="90000"/>
              </a:lnSpc>
              <a:spcBef>
                <a:spcPct val="0"/>
              </a:spcBef>
              <a:spcAft>
                <a:spcPct val="35000"/>
              </a:spcAft>
              <a:buNone/>
            </a:pPr>
            <a:r>
              <a:rPr lang="en-GB" kern="1200" dirty="0"/>
              <a:t>2 w</a:t>
            </a:r>
          </a:p>
        </p:txBody>
      </p:sp>
      <p:sp>
        <p:nvSpPr>
          <p:cNvPr id="32" name="Freihandform 31"/>
          <p:cNvSpPr/>
          <p:nvPr/>
        </p:nvSpPr>
        <p:spPr>
          <a:xfrm>
            <a:off x="8147133" y="1272074"/>
            <a:ext cx="584096" cy="467979"/>
          </a:xfrm>
          <a:custGeom>
            <a:avLst/>
            <a:gdLst>
              <a:gd name="connsiteX0" fmla="*/ 0 w 252733"/>
              <a:gd name="connsiteY0" fmla="*/ 39158 h 195788"/>
              <a:gd name="connsiteX1" fmla="*/ 154839 w 252733"/>
              <a:gd name="connsiteY1" fmla="*/ 39158 h 195788"/>
              <a:gd name="connsiteX2" fmla="*/ 154839 w 252733"/>
              <a:gd name="connsiteY2" fmla="*/ 0 h 195788"/>
              <a:gd name="connsiteX3" fmla="*/ 252733 w 252733"/>
              <a:gd name="connsiteY3" fmla="*/ 97894 h 195788"/>
              <a:gd name="connsiteX4" fmla="*/ 154839 w 252733"/>
              <a:gd name="connsiteY4" fmla="*/ 195788 h 195788"/>
              <a:gd name="connsiteX5" fmla="*/ 154839 w 252733"/>
              <a:gd name="connsiteY5" fmla="*/ 156630 h 195788"/>
              <a:gd name="connsiteX6" fmla="*/ 0 w 252733"/>
              <a:gd name="connsiteY6" fmla="*/ 156630 h 195788"/>
              <a:gd name="connsiteX7" fmla="*/ 0 w 252733"/>
              <a:gd name="connsiteY7" fmla="*/ 39158 h 19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733" h="195788">
                <a:moveTo>
                  <a:pt x="0" y="39158"/>
                </a:moveTo>
                <a:lnTo>
                  <a:pt x="154839" y="39158"/>
                </a:lnTo>
                <a:lnTo>
                  <a:pt x="154839" y="0"/>
                </a:lnTo>
                <a:lnTo>
                  <a:pt x="252733" y="97894"/>
                </a:lnTo>
                <a:lnTo>
                  <a:pt x="154839" y="195788"/>
                </a:lnTo>
                <a:lnTo>
                  <a:pt x="154839" y="156630"/>
                </a:lnTo>
                <a:lnTo>
                  <a:pt x="0" y="156630"/>
                </a:lnTo>
                <a:lnTo>
                  <a:pt x="0" y="39158"/>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39158" rIns="58736" bIns="39158" numCol="1" spcCol="1270" anchor="ctr" anchorCtr="0">
            <a:noAutofit/>
          </a:bodyPr>
          <a:lstStyle/>
          <a:p>
            <a:pPr marL="0" lvl="0" indent="0" algn="ctr" defTabSz="266700">
              <a:lnSpc>
                <a:spcPct val="90000"/>
              </a:lnSpc>
              <a:spcBef>
                <a:spcPct val="0"/>
              </a:spcBef>
              <a:spcAft>
                <a:spcPct val="35000"/>
              </a:spcAft>
              <a:buNone/>
            </a:pPr>
            <a:r>
              <a:rPr lang="en-GB" sz="1200" kern="1200" dirty="0"/>
              <a:t>2 w</a:t>
            </a:r>
          </a:p>
        </p:txBody>
      </p:sp>
      <p:sp>
        <p:nvSpPr>
          <p:cNvPr id="35" name="Freihandform 34"/>
          <p:cNvSpPr/>
          <p:nvPr/>
        </p:nvSpPr>
        <p:spPr>
          <a:xfrm>
            <a:off x="5955604" y="3665523"/>
            <a:ext cx="584096" cy="467979"/>
          </a:xfrm>
          <a:custGeom>
            <a:avLst/>
            <a:gdLst>
              <a:gd name="connsiteX0" fmla="*/ 0 w 252733"/>
              <a:gd name="connsiteY0" fmla="*/ 39158 h 195788"/>
              <a:gd name="connsiteX1" fmla="*/ 154839 w 252733"/>
              <a:gd name="connsiteY1" fmla="*/ 39158 h 195788"/>
              <a:gd name="connsiteX2" fmla="*/ 154839 w 252733"/>
              <a:gd name="connsiteY2" fmla="*/ 0 h 195788"/>
              <a:gd name="connsiteX3" fmla="*/ 252733 w 252733"/>
              <a:gd name="connsiteY3" fmla="*/ 97894 h 195788"/>
              <a:gd name="connsiteX4" fmla="*/ 154839 w 252733"/>
              <a:gd name="connsiteY4" fmla="*/ 195788 h 195788"/>
              <a:gd name="connsiteX5" fmla="*/ 154839 w 252733"/>
              <a:gd name="connsiteY5" fmla="*/ 156630 h 195788"/>
              <a:gd name="connsiteX6" fmla="*/ 0 w 252733"/>
              <a:gd name="connsiteY6" fmla="*/ 156630 h 195788"/>
              <a:gd name="connsiteX7" fmla="*/ 0 w 252733"/>
              <a:gd name="connsiteY7" fmla="*/ 39158 h 19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733" h="195788">
                <a:moveTo>
                  <a:pt x="0" y="39158"/>
                </a:moveTo>
                <a:lnTo>
                  <a:pt x="154839" y="39158"/>
                </a:lnTo>
                <a:lnTo>
                  <a:pt x="154839" y="0"/>
                </a:lnTo>
                <a:lnTo>
                  <a:pt x="252733" y="97894"/>
                </a:lnTo>
                <a:lnTo>
                  <a:pt x="154839" y="195788"/>
                </a:lnTo>
                <a:lnTo>
                  <a:pt x="154839" y="156630"/>
                </a:lnTo>
                <a:lnTo>
                  <a:pt x="0" y="156630"/>
                </a:lnTo>
                <a:lnTo>
                  <a:pt x="0" y="39158"/>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39158" rIns="58736" bIns="39158" numCol="1" spcCol="1270" anchor="ctr" anchorCtr="0">
            <a:noAutofit/>
          </a:bodyPr>
          <a:lstStyle/>
          <a:p>
            <a:pPr marL="0" lvl="0" indent="0" algn="ctr" defTabSz="266700">
              <a:lnSpc>
                <a:spcPct val="90000"/>
              </a:lnSpc>
              <a:spcBef>
                <a:spcPct val="0"/>
              </a:spcBef>
              <a:spcAft>
                <a:spcPct val="35000"/>
              </a:spcAft>
              <a:buNone/>
            </a:pPr>
            <a:r>
              <a:rPr lang="en-GB" kern="1200" dirty="0"/>
              <a:t>5 d </a:t>
            </a:r>
          </a:p>
        </p:txBody>
      </p:sp>
      <p:sp>
        <p:nvSpPr>
          <p:cNvPr id="36" name="Freihandform 35"/>
          <p:cNvSpPr/>
          <p:nvPr/>
        </p:nvSpPr>
        <p:spPr>
          <a:xfrm>
            <a:off x="6783998" y="3627360"/>
            <a:ext cx="1817442" cy="616693"/>
          </a:xfrm>
          <a:custGeom>
            <a:avLst/>
            <a:gdLst>
              <a:gd name="connsiteX0" fmla="*/ 0 w 786390"/>
              <a:gd name="connsiteY0" fmla="*/ 34560 h 345600"/>
              <a:gd name="connsiteX1" fmla="*/ 34560 w 786390"/>
              <a:gd name="connsiteY1" fmla="*/ 0 h 345600"/>
              <a:gd name="connsiteX2" fmla="*/ 751830 w 786390"/>
              <a:gd name="connsiteY2" fmla="*/ 0 h 345600"/>
              <a:gd name="connsiteX3" fmla="*/ 786390 w 786390"/>
              <a:gd name="connsiteY3" fmla="*/ 34560 h 345600"/>
              <a:gd name="connsiteX4" fmla="*/ 786390 w 786390"/>
              <a:gd name="connsiteY4" fmla="*/ 311040 h 345600"/>
              <a:gd name="connsiteX5" fmla="*/ 751830 w 786390"/>
              <a:gd name="connsiteY5" fmla="*/ 345600 h 345600"/>
              <a:gd name="connsiteX6" fmla="*/ 34560 w 786390"/>
              <a:gd name="connsiteY6" fmla="*/ 345600 h 345600"/>
              <a:gd name="connsiteX7" fmla="*/ 0 w 786390"/>
              <a:gd name="connsiteY7" fmla="*/ 311040 h 345600"/>
              <a:gd name="connsiteX8" fmla="*/ 0 w 786390"/>
              <a:gd name="connsiteY8" fmla="*/ 34560 h 34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6390" h="345600">
                <a:moveTo>
                  <a:pt x="0" y="34560"/>
                </a:moveTo>
                <a:cubicBezTo>
                  <a:pt x="0" y="15473"/>
                  <a:pt x="15473" y="0"/>
                  <a:pt x="34560" y="0"/>
                </a:cubicBezTo>
                <a:lnTo>
                  <a:pt x="751830" y="0"/>
                </a:lnTo>
                <a:cubicBezTo>
                  <a:pt x="770917" y="0"/>
                  <a:pt x="786390" y="15473"/>
                  <a:pt x="786390" y="34560"/>
                </a:cubicBezTo>
                <a:lnTo>
                  <a:pt x="786390" y="311040"/>
                </a:lnTo>
                <a:cubicBezTo>
                  <a:pt x="786390" y="330127"/>
                  <a:pt x="770917" y="345600"/>
                  <a:pt x="751830" y="345600"/>
                </a:cubicBezTo>
                <a:lnTo>
                  <a:pt x="34560" y="345600"/>
                </a:lnTo>
                <a:cubicBezTo>
                  <a:pt x="15473" y="345600"/>
                  <a:pt x="0" y="330127"/>
                  <a:pt x="0" y="311040"/>
                </a:cubicBezTo>
                <a:lnTo>
                  <a:pt x="0" y="34560"/>
                </a:lnTo>
                <a:close/>
              </a:path>
            </a:pathLst>
          </a:custGeom>
          <a:solidFill>
            <a:srgbClr val="039EE3"/>
          </a:solidFill>
          <a:ln>
            <a:solidFill>
              <a:srgbClr val="3E545F"/>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56896" tIns="56896" rIns="56896" bIns="145680" numCol="1" spcCol="1270" anchor="t" anchorCtr="0">
            <a:noAutofit/>
          </a:bodyPr>
          <a:lstStyle/>
          <a:p>
            <a:pPr lvl="0" defTabSz="355600">
              <a:lnSpc>
                <a:spcPct val="90000"/>
              </a:lnSpc>
              <a:spcBef>
                <a:spcPct val="0"/>
              </a:spcBef>
              <a:spcAft>
                <a:spcPct val="35000"/>
              </a:spcAft>
            </a:pPr>
            <a:r>
              <a:rPr lang="en-GB" sz="1600" kern="1200" dirty="0"/>
              <a:t>Report</a:t>
            </a:r>
          </a:p>
        </p:txBody>
      </p:sp>
      <p:sp>
        <p:nvSpPr>
          <p:cNvPr id="38" name="Abgerundetes Rechteck 37"/>
          <p:cNvSpPr/>
          <p:nvPr/>
        </p:nvSpPr>
        <p:spPr>
          <a:xfrm>
            <a:off x="7154405" y="3944084"/>
            <a:ext cx="1817442" cy="1756802"/>
          </a:xfrm>
          <a:prstGeom prst="roundRect">
            <a:avLst>
              <a:gd name="adj" fmla="val 10000"/>
            </a:avLst>
          </a:prstGeom>
          <a:solidFill>
            <a:srgbClr val="3E545F">
              <a:alpha val="90000"/>
            </a:srgbClr>
          </a:solidFill>
          <a:ln>
            <a:solidFill>
              <a:srgbClr val="009FE3"/>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pPr marL="285750" indent="-285750">
              <a:buFont typeface="Arial" panose="020B0604020202020204" pitchFamily="34" charset="0"/>
              <a:buChar char="•"/>
            </a:pPr>
            <a:r>
              <a:rPr lang="en-GB" dirty="0">
                <a:solidFill>
                  <a:schemeClr val="bg1"/>
                </a:solidFill>
              </a:rPr>
              <a:t>Improved kidnapping robustness</a:t>
            </a:r>
            <a:br>
              <a:rPr lang="en-GB" dirty="0">
                <a:solidFill>
                  <a:schemeClr val="bg1"/>
                </a:solidFill>
              </a:rPr>
            </a:br>
            <a:endParaRPr lang="en-GB" dirty="0">
              <a:solidFill>
                <a:schemeClr val="bg1"/>
              </a:solidFill>
            </a:endParaRPr>
          </a:p>
          <a:p>
            <a:pPr marL="285750" indent="-285750">
              <a:buFont typeface="Arial" panose="020B0604020202020204" pitchFamily="34" charset="0"/>
              <a:buChar char="•"/>
            </a:pPr>
            <a:r>
              <a:rPr lang="en-GB" dirty="0">
                <a:solidFill>
                  <a:schemeClr val="bg1"/>
                </a:solidFill>
              </a:rPr>
              <a:t>Comparison with </a:t>
            </a:r>
            <a:r>
              <a:rPr lang="en-GB" dirty="0" err="1">
                <a:solidFill>
                  <a:schemeClr val="bg1"/>
                </a:solidFill>
              </a:rPr>
              <a:t>odometry</a:t>
            </a:r>
            <a:r>
              <a:rPr lang="en-GB" dirty="0">
                <a:solidFill>
                  <a:schemeClr val="bg1"/>
                </a:solidFill>
              </a:rPr>
              <a:t> only</a:t>
            </a:r>
          </a:p>
        </p:txBody>
      </p:sp>
      <p:sp>
        <p:nvSpPr>
          <p:cNvPr id="39" name="Abgerundetes Rechteck 38"/>
          <p:cNvSpPr/>
          <p:nvPr/>
        </p:nvSpPr>
        <p:spPr>
          <a:xfrm>
            <a:off x="1121919" y="3935706"/>
            <a:ext cx="1817442" cy="1756802"/>
          </a:xfrm>
          <a:prstGeom prst="roundRect">
            <a:avLst>
              <a:gd name="adj" fmla="val 10000"/>
            </a:avLst>
          </a:prstGeom>
          <a:solidFill>
            <a:srgbClr val="3E545F">
              <a:alpha val="90000"/>
            </a:srgbClr>
          </a:solidFill>
          <a:ln>
            <a:solidFill>
              <a:srgbClr val="009FE3"/>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pPr marL="285750" indent="-285750">
              <a:buFont typeface="Arial" panose="020B0604020202020204" pitchFamily="34" charset="0"/>
              <a:buChar char="•"/>
            </a:pPr>
            <a:r>
              <a:rPr lang="en-GB" dirty="0">
                <a:solidFill>
                  <a:schemeClr val="bg1"/>
                </a:solidFill>
              </a:rPr>
              <a:t>First motion &amp; observation model</a:t>
            </a:r>
          </a:p>
          <a:p>
            <a:pPr marL="285750" indent="-285750">
              <a:buFont typeface="Arial" panose="020B0604020202020204" pitchFamily="34" charset="0"/>
              <a:buChar char="•"/>
            </a:pPr>
            <a:endParaRPr lang="en-GB" dirty="0">
              <a:solidFill>
                <a:schemeClr val="bg1"/>
              </a:solidFill>
            </a:endParaRPr>
          </a:p>
          <a:p>
            <a:pPr marL="285750" indent="-285750">
              <a:buFont typeface="Arial" panose="020B0604020202020204" pitchFamily="34" charset="0"/>
              <a:buChar char="•"/>
            </a:pPr>
            <a:r>
              <a:rPr lang="en-GB" dirty="0">
                <a:solidFill>
                  <a:schemeClr val="bg1"/>
                </a:solidFill>
              </a:rPr>
              <a:t>Ray casting</a:t>
            </a:r>
          </a:p>
          <a:p>
            <a:pPr marL="285750" indent="-285750">
              <a:buFont typeface="Arial" panose="020B0604020202020204" pitchFamily="34" charset="0"/>
              <a:buChar char="•"/>
            </a:pPr>
            <a:endParaRPr lang="en-GB" dirty="0">
              <a:solidFill>
                <a:schemeClr val="bg1"/>
              </a:solidFill>
            </a:endParaRPr>
          </a:p>
          <a:p>
            <a:pPr marL="285750" indent="-285750">
              <a:buFont typeface="Arial" panose="020B0604020202020204" pitchFamily="34" charset="0"/>
              <a:buChar char="•"/>
            </a:pPr>
            <a:r>
              <a:rPr lang="en-GB" dirty="0">
                <a:solidFill>
                  <a:schemeClr val="bg1"/>
                </a:solidFill>
              </a:rPr>
              <a:t>More code</a:t>
            </a:r>
          </a:p>
        </p:txBody>
      </p:sp>
      <p:sp>
        <p:nvSpPr>
          <p:cNvPr id="40" name="Abgerundetes Rechteck 39"/>
          <p:cNvSpPr/>
          <p:nvPr/>
        </p:nvSpPr>
        <p:spPr>
          <a:xfrm>
            <a:off x="449714" y="1590534"/>
            <a:ext cx="1817442" cy="1756802"/>
          </a:xfrm>
          <a:prstGeom prst="roundRect">
            <a:avLst>
              <a:gd name="adj" fmla="val 10000"/>
            </a:avLst>
          </a:prstGeom>
          <a:solidFill>
            <a:srgbClr val="3E545F">
              <a:alpha val="90000"/>
            </a:srgbClr>
          </a:solidFill>
          <a:ln>
            <a:solidFill>
              <a:srgbClr val="009FE3"/>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pPr marL="285750" indent="-285750">
              <a:buFont typeface="Arial" panose="020B0604020202020204" pitchFamily="34" charset="0"/>
              <a:buChar char="•"/>
            </a:pPr>
            <a:r>
              <a:rPr lang="en-GB" dirty="0">
                <a:solidFill>
                  <a:schemeClr val="bg1"/>
                </a:solidFill>
              </a:rPr>
              <a:t>Brief idea about the project</a:t>
            </a:r>
          </a:p>
          <a:p>
            <a:endParaRPr lang="en-GB" dirty="0">
              <a:solidFill>
                <a:schemeClr val="bg1"/>
              </a:solidFill>
            </a:endParaRPr>
          </a:p>
          <a:p>
            <a:pPr marL="285750" indent="-285750">
              <a:buFont typeface="Arial" panose="020B0604020202020204" pitchFamily="34" charset="0"/>
              <a:buChar char="•"/>
            </a:pPr>
            <a:r>
              <a:rPr lang="en-GB" dirty="0">
                <a:solidFill>
                  <a:schemeClr val="bg1"/>
                </a:solidFill>
              </a:rPr>
              <a:t>First thoughts on the solution approach</a:t>
            </a:r>
          </a:p>
          <a:p>
            <a:pPr marL="285750" indent="-285750">
              <a:buFont typeface="Arial" panose="020B0604020202020204" pitchFamily="34" charset="0"/>
              <a:buChar char="•"/>
            </a:pPr>
            <a:endParaRPr lang="en-GB" dirty="0">
              <a:solidFill>
                <a:schemeClr val="bg1"/>
              </a:solidFill>
            </a:endParaRPr>
          </a:p>
        </p:txBody>
      </p:sp>
      <p:sp>
        <p:nvSpPr>
          <p:cNvPr id="41" name="Abgerundetes Rechteck 40"/>
          <p:cNvSpPr/>
          <p:nvPr/>
        </p:nvSpPr>
        <p:spPr>
          <a:xfrm>
            <a:off x="3389703" y="1590534"/>
            <a:ext cx="1817442" cy="1756802"/>
          </a:xfrm>
          <a:prstGeom prst="roundRect">
            <a:avLst>
              <a:gd name="adj" fmla="val 10000"/>
            </a:avLst>
          </a:prstGeom>
          <a:solidFill>
            <a:srgbClr val="3E545F">
              <a:alpha val="90000"/>
            </a:srgbClr>
          </a:solidFill>
          <a:ln>
            <a:solidFill>
              <a:srgbClr val="009FE3"/>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pPr marL="285750" indent="-285750">
              <a:buFont typeface="Arial" panose="020B0604020202020204" pitchFamily="34" charset="0"/>
              <a:buChar char="•"/>
            </a:pPr>
            <a:r>
              <a:rPr lang="en-GB" dirty="0">
                <a:solidFill>
                  <a:schemeClr val="bg1"/>
                </a:solidFill>
              </a:rPr>
              <a:t>Moving robot</a:t>
            </a:r>
          </a:p>
          <a:p>
            <a:pPr marL="285750" indent="-285750">
              <a:buFont typeface="Arial" panose="020B0604020202020204" pitchFamily="34" charset="0"/>
              <a:buChar char="•"/>
            </a:pPr>
            <a:endParaRPr lang="en-GB" dirty="0">
              <a:solidFill>
                <a:schemeClr val="bg1"/>
              </a:solidFill>
            </a:endParaRPr>
          </a:p>
          <a:p>
            <a:pPr marL="285750" indent="-285750">
              <a:buFont typeface="Arial" panose="020B0604020202020204" pitchFamily="34" charset="0"/>
              <a:buChar char="•"/>
            </a:pPr>
            <a:r>
              <a:rPr lang="en-GB" dirty="0">
                <a:solidFill>
                  <a:schemeClr val="bg1"/>
                </a:solidFill>
              </a:rPr>
              <a:t>Connected LRF</a:t>
            </a:r>
            <a:br>
              <a:rPr lang="en-GB" dirty="0">
                <a:solidFill>
                  <a:schemeClr val="bg1"/>
                </a:solidFill>
              </a:rPr>
            </a:br>
            <a:endParaRPr lang="en-GB" dirty="0">
              <a:solidFill>
                <a:schemeClr val="bg1"/>
              </a:solidFill>
            </a:endParaRPr>
          </a:p>
          <a:p>
            <a:pPr marL="285750" indent="-285750">
              <a:buFont typeface="Arial" panose="020B0604020202020204" pitchFamily="34" charset="0"/>
              <a:buChar char="•"/>
            </a:pPr>
            <a:r>
              <a:rPr lang="en-GB" dirty="0">
                <a:solidFill>
                  <a:schemeClr val="bg1"/>
                </a:solidFill>
              </a:rPr>
              <a:t>First map </a:t>
            </a:r>
          </a:p>
          <a:p>
            <a:endParaRPr lang="en-GB" dirty="0">
              <a:solidFill>
                <a:schemeClr val="bg1"/>
              </a:solidFill>
            </a:endParaRPr>
          </a:p>
        </p:txBody>
      </p:sp>
      <p:sp>
        <p:nvSpPr>
          <p:cNvPr id="42" name="Abgerundetes Rechteck 41"/>
          <p:cNvSpPr/>
          <p:nvPr/>
        </p:nvSpPr>
        <p:spPr>
          <a:xfrm>
            <a:off x="6329691" y="1552100"/>
            <a:ext cx="1817442" cy="1756802"/>
          </a:xfrm>
          <a:prstGeom prst="roundRect">
            <a:avLst>
              <a:gd name="adj" fmla="val 10000"/>
            </a:avLst>
          </a:prstGeom>
          <a:solidFill>
            <a:srgbClr val="3E545F">
              <a:alpha val="90000"/>
            </a:srgbClr>
          </a:solidFill>
          <a:ln>
            <a:solidFill>
              <a:srgbClr val="009FE3"/>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pPr marL="285750" indent="-285750">
              <a:buFont typeface="Arial" panose="020B0604020202020204" pitchFamily="34" charset="0"/>
              <a:buChar char="•"/>
            </a:pPr>
            <a:r>
              <a:rPr lang="en-GB" dirty="0">
                <a:solidFill>
                  <a:schemeClr val="bg1"/>
                </a:solidFill>
              </a:rPr>
              <a:t>Improved map</a:t>
            </a:r>
          </a:p>
          <a:p>
            <a:pPr marL="285750" indent="-285750">
              <a:buFont typeface="Arial" panose="020B0604020202020204" pitchFamily="34" charset="0"/>
              <a:buChar char="•"/>
            </a:pPr>
            <a:endParaRPr lang="en-GB" dirty="0">
              <a:solidFill>
                <a:schemeClr val="bg1"/>
              </a:solidFill>
            </a:endParaRPr>
          </a:p>
          <a:p>
            <a:pPr marL="285750" indent="-285750">
              <a:buFont typeface="Arial" panose="020B0604020202020204" pitchFamily="34" charset="0"/>
              <a:buChar char="•"/>
            </a:pPr>
            <a:r>
              <a:rPr lang="en-GB" dirty="0">
                <a:solidFill>
                  <a:schemeClr val="bg1"/>
                </a:solidFill>
              </a:rPr>
              <a:t>Gazebo installation</a:t>
            </a:r>
          </a:p>
          <a:p>
            <a:pPr marL="285750" indent="-285750">
              <a:buFont typeface="Arial" panose="020B0604020202020204" pitchFamily="34" charset="0"/>
              <a:buChar char="•"/>
            </a:pPr>
            <a:endParaRPr lang="en-GB" dirty="0">
              <a:solidFill>
                <a:schemeClr val="bg1"/>
              </a:solidFill>
            </a:endParaRPr>
          </a:p>
          <a:p>
            <a:pPr marL="285750" indent="-285750">
              <a:buFont typeface="Arial" panose="020B0604020202020204" pitchFamily="34" charset="0"/>
              <a:buChar char="•"/>
            </a:pPr>
            <a:r>
              <a:rPr lang="en-GB" dirty="0">
                <a:solidFill>
                  <a:schemeClr val="bg1"/>
                </a:solidFill>
              </a:rPr>
              <a:t>Coding ROS nodes</a:t>
            </a:r>
          </a:p>
        </p:txBody>
      </p:sp>
    </p:spTree>
    <p:extLst>
      <p:ext uri="{BB962C8B-B14F-4D97-AF65-F5344CB8AC3E}">
        <p14:creationId xmlns:p14="http://schemas.microsoft.com/office/powerpoint/2010/main" val="293817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b="1" i="0" u="none" strike="noStrike" cap="none" dirty="0">
                <a:solidFill>
                  <a:srgbClr val="3E545F"/>
                </a:solidFill>
                <a:sym typeface="Arial"/>
              </a:rPr>
              <a:t>What </a:t>
            </a:r>
            <a:r>
              <a:rPr lang="en-GB" sz="3200" dirty="0"/>
              <a:t>w</a:t>
            </a:r>
            <a:r>
              <a:rPr lang="en-GB" sz="3200" b="1" i="0" u="none" strike="noStrike" cap="none" dirty="0">
                <a:solidFill>
                  <a:srgbClr val="3E545F"/>
                </a:solidFill>
                <a:sym typeface="Arial"/>
              </a:rPr>
              <a:t>e </a:t>
            </a:r>
            <a:r>
              <a:rPr lang="en-GB" sz="3200" dirty="0"/>
              <a:t>l</a:t>
            </a:r>
            <a:r>
              <a:rPr lang="en-GB" sz="3200" b="1" i="0" u="none" strike="noStrike" cap="none" dirty="0">
                <a:solidFill>
                  <a:srgbClr val="3E545F"/>
                </a:solidFill>
                <a:sym typeface="Arial"/>
              </a:rPr>
              <a:t>earned</a:t>
            </a:r>
          </a:p>
        </p:txBody>
      </p:sp>
      <p:sp>
        <p:nvSpPr>
          <p:cNvPr id="215" name="Shape 21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marL="0" marR="0" lvl="0" indent="0" algn="l" rtl="0">
              <a:spcBef>
                <a:spcPts val="0"/>
              </a:spcBef>
              <a:spcAft>
                <a:spcPts val="0"/>
              </a:spcAft>
              <a:buSzPct val="25000"/>
              <a:buNone/>
            </a:pPr>
            <a:r>
              <a:rPr lang="en-GB" sz="1050">
                <a:solidFill>
                  <a:srgbClr val="3E545F"/>
                </a:solidFill>
                <a:latin typeface="Arial"/>
                <a:ea typeface="Arial"/>
                <a:cs typeface="Arial"/>
                <a:sym typeface="Arial"/>
              </a:rPr>
              <a:t>19 of 20</a:t>
            </a:r>
            <a:endParaRPr lang="en-GB" sz="1050" dirty="0">
              <a:solidFill>
                <a:srgbClr val="3E545F"/>
              </a:solidFill>
              <a:latin typeface="Arial"/>
              <a:ea typeface="Arial"/>
              <a:cs typeface="Arial"/>
              <a:sym typeface="Arial"/>
            </a:endParaRPr>
          </a:p>
        </p:txBody>
      </p:sp>
      <p:sp>
        <p:nvSpPr>
          <p:cNvPr id="216" name="Shape 216"/>
          <p:cNvSpPr txBox="1">
            <a:spLocks noGrp="1"/>
          </p:cNvSpPr>
          <p:nvPr>
            <p:ph type="body" idx="2"/>
          </p:nvPr>
        </p:nvSpPr>
        <p:spPr>
          <a:xfrm>
            <a:off x="240144" y="1230868"/>
            <a:ext cx="8569325" cy="1798659"/>
          </a:xfrm>
          <a:prstGeom prst="rect">
            <a:avLst/>
          </a:prstGeom>
          <a:noFill/>
          <a:ln>
            <a:noFill/>
          </a:ln>
        </p:spPr>
        <p:txBody>
          <a:bodyPr lIns="0" tIns="0" rIns="0" bIns="0" anchor="t" anchorCtr="0">
            <a:noAutofit/>
          </a:bodyPr>
          <a:lstStyle/>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r>
              <a:rPr lang="en-GB" sz="2400" b="0" dirty="0"/>
              <a:t>There is a big gap between EKF equations and practical use</a:t>
            </a:r>
          </a:p>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r>
              <a:rPr lang="en-GB" sz="2400" b="0" dirty="0"/>
              <a:t>To do the transfer you need to understand the EKF</a:t>
            </a:r>
          </a:p>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endParaRPr lang="en-GB" sz="2400" b="0" dirty="0"/>
          </a:p>
          <a:p>
            <a:pPr marL="0" marR="0" lvl="0" indent="0" algn="l" rtl="0">
              <a:lnSpc>
                <a:spcPct val="150000"/>
              </a:lnSpc>
              <a:spcBef>
                <a:spcPts val="0"/>
              </a:spcBef>
              <a:spcAft>
                <a:spcPts val="0"/>
              </a:spcAft>
              <a:buClr>
                <a:srgbClr val="009FE3"/>
              </a:buClr>
              <a:buSzPct val="100000"/>
              <a:buNone/>
            </a:pPr>
            <a:endParaRPr lang="en-GB" sz="2400" b="0" i="0" u="none" strike="noStrike" cap="none" dirty="0">
              <a:solidFill>
                <a:schemeClr val="dk1"/>
              </a:solidFill>
              <a:sym typeface="Arial"/>
            </a:endParaRPr>
          </a:p>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endParaRPr lang="en-GB" sz="2400" b="0" i="0" u="none" strike="noStrike" cap="none" dirty="0">
              <a:solidFill>
                <a:schemeClr val="dk1"/>
              </a:solidFill>
              <a:sym typeface="Arial"/>
            </a:endParaRPr>
          </a:p>
        </p:txBody>
      </p:sp>
      <p:cxnSp>
        <p:nvCxnSpPr>
          <p:cNvPr id="3" name="Gerader Verbinder 2"/>
          <p:cNvCxnSpPr/>
          <p:nvPr/>
        </p:nvCxnSpPr>
        <p:spPr>
          <a:xfrm>
            <a:off x="287337" y="3148826"/>
            <a:ext cx="8569325" cy="0"/>
          </a:xfrm>
          <a:prstGeom prst="line">
            <a:avLst/>
          </a:prstGeom>
          <a:ln w="28575" cap="flat" cmpd="sng" algn="ctr">
            <a:solidFill>
              <a:srgbClr val="039EE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0" name="Rechteck 9"/>
          <p:cNvSpPr/>
          <p:nvPr/>
        </p:nvSpPr>
        <p:spPr>
          <a:xfrm>
            <a:off x="240144" y="3601688"/>
            <a:ext cx="8663709" cy="1754326"/>
          </a:xfrm>
          <a:prstGeom prst="rect">
            <a:avLst/>
          </a:prstGeom>
        </p:spPr>
        <p:txBody>
          <a:bodyPr wrap="square">
            <a:spAutoFit/>
          </a:bodyPr>
          <a:lstStyle/>
          <a:p>
            <a:pPr marL="342900" lvl="0" indent="-342900">
              <a:lnSpc>
                <a:spcPct val="150000"/>
              </a:lnSpc>
              <a:buClr>
                <a:srgbClr val="009FE3"/>
              </a:buClr>
              <a:buSzPct val="100000"/>
              <a:buFont typeface="Wingdings" panose="05000000000000000000" pitchFamily="2" charset="2"/>
              <a:buChar char="§"/>
            </a:pPr>
            <a:r>
              <a:rPr lang="en-GB" sz="2400" dirty="0"/>
              <a:t>“Autonomous Systems“ class takes a lot time</a:t>
            </a:r>
          </a:p>
          <a:p>
            <a:pPr marL="342900" lvl="0" indent="-342900">
              <a:lnSpc>
                <a:spcPct val="150000"/>
              </a:lnSpc>
              <a:buClr>
                <a:srgbClr val="009FE3"/>
              </a:buClr>
              <a:buSzPct val="100000"/>
              <a:buFont typeface="Wingdings" panose="05000000000000000000" pitchFamily="2" charset="2"/>
              <a:buChar char="§"/>
            </a:pPr>
            <a:r>
              <a:rPr lang="en-GB" sz="2400" dirty="0">
                <a:solidFill>
                  <a:schemeClr val="dk1"/>
                </a:solidFill>
              </a:rPr>
              <a:t>A versatile group is challenging, but has a lot of benefits</a:t>
            </a:r>
          </a:p>
          <a:p>
            <a:pPr marL="342900" lvl="0" indent="-342900">
              <a:lnSpc>
                <a:spcPct val="150000"/>
              </a:lnSpc>
              <a:buClr>
                <a:srgbClr val="009FE3"/>
              </a:buClr>
              <a:buSzPct val="100000"/>
              <a:buFont typeface="Wingdings" panose="05000000000000000000" pitchFamily="2" charset="2"/>
              <a:buChar char="§"/>
            </a:pPr>
            <a:r>
              <a:rPr lang="en-GB" sz="2400" dirty="0">
                <a:solidFill>
                  <a:schemeClr val="dk1"/>
                </a:solidFill>
              </a:rPr>
              <a:t>Group projects are fun as long as you are on the same page</a:t>
            </a:r>
          </a:p>
        </p:txBody>
      </p:sp>
    </p:spTree>
    <p:extLst>
      <p:ext uri="{BB962C8B-B14F-4D97-AF65-F5344CB8AC3E}">
        <p14:creationId xmlns:p14="http://schemas.microsoft.com/office/powerpoint/2010/main" val="4184233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b="1" i="0" u="none" strike="noStrike" cap="none" dirty="0">
                <a:solidFill>
                  <a:srgbClr val="3E545F"/>
                </a:solidFill>
                <a:latin typeface="Arial"/>
                <a:ea typeface="Arial"/>
                <a:cs typeface="Arial"/>
                <a:sym typeface="Arial"/>
              </a:rPr>
              <a:t>Outline</a:t>
            </a:r>
          </a:p>
        </p:txBody>
      </p:sp>
      <p:sp>
        <p:nvSpPr>
          <p:cNvPr id="98" name="Shape 98"/>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sz="1050">
                <a:solidFill>
                  <a:srgbClr val="3E545F"/>
                </a:solidFill>
                <a:latin typeface="Arial"/>
                <a:ea typeface="Arial"/>
                <a:cs typeface="Arial"/>
                <a:sym typeface="Arial"/>
              </a:rPr>
              <a:t>2 of 20</a:t>
            </a:r>
            <a:endParaRPr lang="en-GB" sz="1050" dirty="0">
              <a:solidFill>
                <a:srgbClr val="3E545F"/>
              </a:solidFill>
              <a:latin typeface="Arial"/>
              <a:ea typeface="Arial"/>
              <a:cs typeface="Arial"/>
              <a:sym typeface="Arial"/>
            </a:endParaRPr>
          </a:p>
        </p:txBody>
      </p:sp>
      <p:sp>
        <p:nvSpPr>
          <p:cNvPr id="99" name="Shape 99"/>
          <p:cNvSpPr txBox="1">
            <a:spLocks noGrp="1"/>
          </p:cNvSpPr>
          <p:nvPr>
            <p:ph type="body" idx="2"/>
          </p:nvPr>
        </p:nvSpPr>
        <p:spPr>
          <a:xfrm>
            <a:off x="656792" y="1075199"/>
            <a:ext cx="7803717" cy="4826837"/>
          </a:xfrm>
          <a:prstGeom prst="rect">
            <a:avLst/>
          </a:prstGeom>
          <a:noFill/>
          <a:ln>
            <a:noFill/>
          </a:ln>
        </p:spPr>
        <p:txBody>
          <a:bodyPr lIns="0" tIns="0" rIns="0" bIns="0" anchor="t" anchorCtr="0">
            <a:noAutofit/>
          </a:bodyPr>
          <a:lstStyle/>
          <a:p>
            <a:pPr marL="457200" marR="0" lvl="0" indent="-457200" algn="l" rtl="0">
              <a:lnSpc>
                <a:spcPct val="150000"/>
              </a:lnSpc>
              <a:spcBef>
                <a:spcPts val="0"/>
              </a:spcBef>
              <a:spcAft>
                <a:spcPts val="0"/>
              </a:spcAft>
              <a:buClr>
                <a:srgbClr val="009FE3"/>
              </a:buClr>
              <a:buSzPct val="100000"/>
              <a:buFont typeface="Wingdings" panose="05000000000000000000" pitchFamily="2" charset="2"/>
              <a:buChar char="§"/>
            </a:pPr>
            <a:r>
              <a:rPr lang="en-GB" sz="2800" b="0" dirty="0"/>
              <a:t>Results</a:t>
            </a:r>
          </a:p>
          <a:p>
            <a:pPr marL="457200" marR="0" lvl="0" indent="-457200" algn="l" rtl="0">
              <a:lnSpc>
                <a:spcPct val="150000"/>
              </a:lnSpc>
              <a:spcBef>
                <a:spcPts val="0"/>
              </a:spcBef>
              <a:spcAft>
                <a:spcPts val="0"/>
              </a:spcAft>
              <a:buClr>
                <a:srgbClr val="009FE3"/>
              </a:buClr>
              <a:buSzPct val="100000"/>
              <a:buFont typeface="Wingdings" panose="05000000000000000000" pitchFamily="2" charset="2"/>
              <a:buChar char="§"/>
            </a:pPr>
            <a:r>
              <a:rPr lang="en-GB" sz="2800" b="0" dirty="0"/>
              <a:t>Implementation</a:t>
            </a:r>
          </a:p>
          <a:p>
            <a:pPr marL="558900" lvl="1" indent="-342900">
              <a:lnSpc>
                <a:spcPct val="150000"/>
              </a:lnSpc>
              <a:buClr>
                <a:srgbClr val="009FE3"/>
              </a:buClr>
              <a:buFont typeface="Wingdings" panose="05000000000000000000" pitchFamily="2" charset="2"/>
              <a:buChar char="§"/>
            </a:pPr>
            <a:r>
              <a:rPr lang="en-GB" sz="2400" i="0" u="none" strike="noStrike" cap="none" dirty="0">
                <a:solidFill>
                  <a:schemeClr val="dk1"/>
                </a:solidFill>
                <a:sym typeface="Arial"/>
              </a:rPr>
              <a:t>Prediction</a:t>
            </a:r>
          </a:p>
          <a:p>
            <a:pPr marL="558900" lvl="1" indent="-342900">
              <a:lnSpc>
                <a:spcPct val="150000"/>
              </a:lnSpc>
              <a:buClr>
                <a:srgbClr val="009FE3"/>
              </a:buClr>
              <a:buFont typeface="Wingdings" panose="05000000000000000000" pitchFamily="2" charset="2"/>
              <a:buChar char="§"/>
            </a:pPr>
            <a:r>
              <a:rPr lang="en-GB" sz="2400" dirty="0"/>
              <a:t>Matching</a:t>
            </a:r>
          </a:p>
          <a:p>
            <a:pPr marL="558900" lvl="1" indent="-342900">
              <a:lnSpc>
                <a:spcPct val="150000"/>
              </a:lnSpc>
              <a:buClr>
                <a:srgbClr val="009FE3"/>
              </a:buClr>
              <a:buFont typeface="Wingdings" panose="05000000000000000000" pitchFamily="2" charset="2"/>
              <a:buChar char="§"/>
            </a:pPr>
            <a:r>
              <a:rPr lang="en-GB" sz="2400" dirty="0"/>
              <a:t>Update</a:t>
            </a:r>
            <a:endParaRPr lang="en-GB" sz="2400" i="0" u="none" strike="noStrike" cap="none" dirty="0">
              <a:solidFill>
                <a:schemeClr val="dk1"/>
              </a:solidFill>
              <a:sym typeface="Arial"/>
            </a:endParaRPr>
          </a:p>
          <a:p>
            <a:pPr marL="457200" indent="-457200">
              <a:lnSpc>
                <a:spcPct val="150000"/>
              </a:lnSpc>
              <a:buClr>
                <a:srgbClr val="009FE3"/>
              </a:buClr>
              <a:buFont typeface="Wingdings" panose="05000000000000000000" pitchFamily="2" charset="2"/>
              <a:buChar char="§"/>
            </a:pPr>
            <a:r>
              <a:rPr lang="en-GB" sz="2800" b="0" dirty="0"/>
              <a:t>Project Review</a:t>
            </a:r>
          </a:p>
          <a:p>
            <a:pPr marL="457200" indent="-457200">
              <a:lnSpc>
                <a:spcPct val="150000"/>
              </a:lnSpc>
              <a:buClr>
                <a:srgbClr val="009FE3"/>
              </a:buClr>
              <a:buFont typeface="Wingdings" panose="05000000000000000000" pitchFamily="2" charset="2"/>
              <a:buChar char="§"/>
            </a:pPr>
            <a:r>
              <a:rPr lang="en-GB" sz="2800" b="0" i="0" u="none" strike="noStrike" cap="none" dirty="0">
                <a:solidFill>
                  <a:schemeClr val="dk1"/>
                </a:solidFill>
                <a:sym typeface="Arial"/>
              </a:rPr>
              <a:t>Questions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b="1" i="0" u="none" strike="noStrike" cap="none" dirty="0">
                <a:solidFill>
                  <a:srgbClr val="3E545F"/>
                </a:solidFill>
                <a:latin typeface="Arial"/>
                <a:ea typeface="Arial"/>
                <a:cs typeface="Arial"/>
                <a:sym typeface="Arial"/>
              </a:rPr>
              <a:t>Outline</a:t>
            </a:r>
          </a:p>
        </p:txBody>
      </p:sp>
      <p:sp>
        <p:nvSpPr>
          <p:cNvPr id="98" name="Shape 98"/>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sz="1050">
                <a:solidFill>
                  <a:srgbClr val="3E545F"/>
                </a:solidFill>
                <a:latin typeface="Arial"/>
                <a:ea typeface="Arial"/>
                <a:cs typeface="Arial"/>
                <a:sym typeface="Arial"/>
              </a:rPr>
              <a:t>2 of 20</a:t>
            </a:r>
            <a:endParaRPr lang="en-GB" sz="1050" dirty="0">
              <a:solidFill>
                <a:srgbClr val="3E545F"/>
              </a:solidFill>
              <a:latin typeface="Arial"/>
              <a:ea typeface="Arial"/>
              <a:cs typeface="Arial"/>
              <a:sym typeface="Arial"/>
            </a:endParaRPr>
          </a:p>
        </p:txBody>
      </p:sp>
      <p:sp>
        <p:nvSpPr>
          <p:cNvPr id="99" name="Shape 99"/>
          <p:cNvSpPr txBox="1">
            <a:spLocks noGrp="1"/>
          </p:cNvSpPr>
          <p:nvPr>
            <p:ph type="body" idx="2"/>
          </p:nvPr>
        </p:nvSpPr>
        <p:spPr>
          <a:xfrm>
            <a:off x="656792" y="1075199"/>
            <a:ext cx="7803717" cy="4826837"/>
          </a:xfrm>
          <a:prstGeom prst="rect">
            <a:avLst/>
          </a:prstGeom>
          <a:noFill/>
          <a:ln>
            <a:noFill/>
          </a:ln>
        </p:spPr>
        <p:txBody>
          <a:bodyPr lIns="0" tIns="0" rIns="0" bIns="0" anchor="t" anchorCtr="0">
            <a:noAutofit/>
          </a:bodyPr>
          <a:lstStyle/>
          <a:p>
            <a:pPr marL="457200" marR="0" lvl="0" indent="-457200" algn="l" rtl="0">
              <a:lnSpc>
                <a:spcPct val="150000"/>
              </a:lnSpc>
              <a:spcBef>
                <a:spcPts val="0"/>
              </a:spcBef>
              <a:spcAft>
                <a:spcPts val="0"/>
              </a:spcAft>
              <a:buClr>
                <a:schemeClr val="bg1">
                  <a:lumMod val="75000"/>
                </a:schemeClr>
              </a:buClr>
              <a:buSzPct val="100000"/>
              <a:buFont typeface="Wingdings" panose="05000000000000000000" pitchFamily="2" charset="2"/>
              <a:buChar char="§"/>
            </a:pPr>
            <a:r>
              <a:rPr lang="en-GB" sz="2800" b="0" dirty="0">
                <a:solidFill>
                  <a:schemeClr val="bg1">
                    <a:lumMod val="75000"/>
                  </a:schemeClr>
                </a:solidFill>
              </a:rPr>
              <a:t>Results</a:t>
            </a:r>
          </a:p>
          <a:p>
            <a:pPr marL="457200" marR="0" lvl="0" indent="-457200" algn="l" rtl="0">
              <a:lnSpc>
                <a:spcPct val="150000"/>
              </a:lnSpc>
              <a:spcBef>
                <a:spcPts val="0"/>
              </a:spcBef>
              <a:spcAft>
                <a:spcPts val="0"/>
              </a:spcAft>
              <a:buClr>
                <a:schemeClr val="bg1">
                  <a:lumMod val="75000"/>
                </a:schemeClr>
              </a:buClr>
              <a:buSzPct val="100000"/>
              <a:buFont typeface="Wingdings" panose="05000000000000000000" pitchFamily="2" charset="2"/>
              <a:buChar char="§"/>
            </a:pPr>
            <a:r>
              <a:rPr lang="en-GB" sz="2800" b="0" dirty="0">
                <a:solidFill>
                  <a:schemeClr val="bg1">
                    <a:lumMod val="75000"/>
                  </a:schemeClr>
                </a:solidFill>
              </a:rPr>
              <a:t>Implementation</a:t>
            </a:r>
          </a:p>
          <a:p>
            <a:pPr marL="558900" lvl="1" indent="-342900">
              <a:lnSpc>
                <a:spcPct val="150000"/>
              </a:lnSpc>
              <a:buClr>
                <a:schemeClr val="bg1">
                  <a:lumMod val="75000"/>
                </a:schemeClr>
              </a:buClr>
              <a:buFont typeface="Wingdings" panose="05000000000000000000" pitchFamily="2" charset="2"/>
              <a:buChar char="§"/>
            </a:pPr>
            <a:r>
              <a:rPr lang="en-GB" sz="2400" i="0" u="none" strike="noStrike" cap="none" dirty="0">
                <a:solidFill>
                  <a:schemeClr val="bg1">
                    <a:lumMod val="75000"/>
                  </a:schemeClr>
                </a:solidFill>
                <a:sym typeface="Arial"/>
              </a:rPr>
              <a:t>Prediction</a:t>
            </a:r>
          </a:p>
          <a:p>
            <a:pPr marL="558900" lvl="1" indent="-342900">
              <a:lnSpc>
                <a:spcPct val="150000"/>
              </a:lnSpc>
              <a:buClr>
                <a:schemeClr val="bg1">
                  <a:lumMod val="75000"/>
                </a:schemeClr>
              </a:buClr>
              <a:buFont typeface="Wingdings" panose="05000000000000000000" pitchFamily="2" charset="2"/>
              <a:buChar char="§"/>
            </a:pPr>
            <a:r>
              <a:rPr lang="en-GB" sz="2400" dirty="0">
                <a:solidFill>
                  <a:schemeClr val="bg1">
                    <a:lumMod val="75000"/>
                  </a:schemeClr>
                </a:solidFill>
              </a:rPr>
              <a:t>Matching</a:t>
            </a:r>
          </a:p>
          <a:p>
            <a:pPr marL="558900" lvl="1" indent="-342900">
              <a:lnSpc>
                <a:spcPct val="150000"/>
              </a:lnSpc>
              <a:buClr>
                <a:schemeClr val="bg1">
                  <a:lumMod val="75000"/>
                </a:schemeClr>
              </a:buClr>
              <a:buFont typeface="Wingdings" panose="05000000000000000000" pitchFamily="2" charset="2"/>
              <a:buChar char="§"/>
            </a:pPr>
            <a:r>
              <a:rPr lang="en-GB" sz="2400" dirty="0">
                <a:solidFill>
                  <a:schemeClr val="bg1">
                    <a:lumMod val="75000"/>
                  </a:schemeClr>
                </a:solidFill>
              </a:rPr>
              <a:t>Update</a:t>
            </a:r>
            <a:endParaRPr lang="en-GB" sz="2400" i="0" u="none" strike="noStrike" cap="none" dirty="0">
              <a:solidFill>
                <a:schemeClr val="bg1">
                  <a:lumMod val="75000"/>
                </a:schemeClr>
              </a:solidFill>
              <a:sym typeface="Arial"/>
            </a:endParaRPr>
          </a:p>
          <a:p>
            <a:pPr marL="457200" indent="-457200">
              <a:lnSpc>
                <a:spcPct val="150000"/>
              </a:lnSpc>
              <a:buClr>
                <a:schemeClr val="bg1">
                  <a:lumMod val="75000"/>
                </a:schemeClr>
              </a:buClr>
              <a:buFont typeface="Wingdings" panose="05000000000000000000" pitchFamily="2" charset="2"/>
              <a:buChar char="§"/>
            </a:pPr>
            <a:r>
              <a:rPr lang="en-GB" sz="2800" b="0" dirty="0">
                <a:solidFill>
                  <a:schemeClr val="bg1">
                    <a:lumMod val="75000"/>
                  </a:schemeClr>
                </a:solidFill>
              </a:rPr>
              <a:t>Project Review</a:t>
            </a:r>
          </a:p>
          <a:p>
            <a:pPr marL="457200" indent="-457200">
              <a:lnSpc>
                <a:spcPct val="150000"/>
              </a:lnSpc>
              <a:buClr>
                <a:srgbClr val="009FE3"/>
              </a:buClr>
              <a:buFont typeface="Wingdings" panose="05000000000000000000" pitchFamily="2" charset="2"/>
              <a:buChar char="§"/>
            </a:pPr>
            <a:r>
              <a:rPr lang="en-GB" sz="2800" b="0" i="0" u="none" strike="noStrike" cap="none" dirty="0">
                <a:solidFill>
                  <a:schemeClr val="dk1"/>
                </a:solidFill>
                <a:sym typeface="Arial"/>
              </a:rPr>
              <a:t>Questions</a:t>
            </a:r>
          </a:p>
        </p:txBody>
      </p:sp>
    </p:spTree>
    <p:extLst>
      <p:ext uri="{BB962C8B-B14F-4D97-AF65-F5344CB8AC3E}">
        <p14:creationId xmlns:p14="http://schemas.microsoft.com/office/powerpoint/2010/main" val="940623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b="1" i="0" u="none" strike="noStrike" cap="none" dirty="0">
                <a:solidFill>
                  <a:srgbClr val="3E545F"/>
                </a:solidFill>
                <a:latin typeface="Arial"/>
                <a:ea typeface="Arial"/>
                <a:cs typeface="Arial"/>
                <a:sym typeface="Arial"/>
              </a:rPr>
              <a:t>Questions</a:t>
            </a:r>
          </a:p>
        </p:txBody>
      </p:sp>
      <p:sp>
        <p:nvSpPr>
          <p:cNvPr id="215" name="Shape 21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marL="0" marR="0" lvl="0" indent="0" algn="l" rtl="0">
              <a:spcBef>
                <a:spcPts val="0"/>
              </a:spcBef>
              <a:spcAft>
                <a:spcPts val="0"/>
              </a:spcAft>
              <a:buSzPct val="25000"/>
              <a:buNone/>
            </a:pPr>
            <a:r>
              <a:rPr lang="en-GB" sz="1050" dirty="0">
                <a:solidFill>
                  <a:srgbClr val="3E545F"/>
                </a:solidFill>
                <a:latin typeface="Arial"/>
                <a:ea typeface="Arial"/>
                <a:cs typeface="Arial"/>
                <a:sym typeface="Arial"/>
              </a:rPr>
              <a:t>20 of 20</a:t>
            </a:r>
          </a:p>
        </p:txBody>
      </p:sp>
      <p:sp>
        <p:nvSpPr>
          <p:cNvPr id="216" name="Shape 216"/>
          <p:cNvSpPr txBox="1">
            <a:spLocks noGrp="1"/>
          </p:cNvSpPr>
          <p:nvPr>
            <p:ph type="body" idx="2"/>
          </p:nvPr>
        </p:nvSpPr>
        <p:spPr>
          <a:xfrm>
            <a:off x="287337" y="1513211"/>
            <a:ext cx="8569325" cy="3936244"/>
          </a:xfrm>
          <a:prstGeom prst="rect">
            <a:avLst/>
          </a:prstGeom>
          <a:noFill/>
          <a:ln>
            <a:noFill/>
          </a:ln>
        </p:spPr>
        <p:txBody>
          <a:bodyPr lIns="0" tIns="0" rIns="0" bIns="0" anchor="t" anchorCtr="0">
            <a:noAutofit/>
          </a:bodyPr>
          <a:lstStyle/>
          <a:p>
            <a:pPr marL="342900" marR="0" lvl="0" indent="-342900" algn="l" rtl="0">
              <a:lnSpc>
                <a:spcPct val="150000"/>
              </a:lnSpc>
              <a:spcBef>
                <a:spcPts val="0"/>
              </a:spcBef>
              <a:spcAft>
                <a:spcPts val="0"/>
              </a:spcAft>
              <a:buClr>
                <a:srgbClr val="009FE3"/>
              </a:buClr>
              <a:buSzPct val="100000"/>
              <a:buFont typeface="Wingdings" panose="05000000000000000000" pitchFamily="2" charset="2"/>
              <a:buChar char="§"/>
            </a:pPr>
            <a:r>
              <a:rPr lang="en-GB" sz="2400" b="0" dirty="0"/>
              <a:t>Do we need to submit the code?</a:t>
            </a:r>
            <a:endParaRPr lang="en-GB" sz="2400" b="0" i="0" u="none" strike="noStrike" cap="none" dirty="0">
              <a:solidFill>
                <a:schemeClr val="dk1"/>
              </a:solidFil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Results</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3 of 20</a:t>
            </a:r>
            <a:endParaRPr lang="en-GB" sz="1050" dirty="0">
              <a:solidFill>
                <a:srgbClr val="3E545F"/>
              </a:solidFill>
              <a:sym typeface="Arial"/>
            </a:endParaRPr>
          </a:p>
        </p:txBody>
      </p:sp>
      <p:pic>
        <p:nvPicPr>
          <p:cNvPr id="3" name="video-1480862590">
            <a:hlinkClick r:id="" action="ppaction://media"/>
          </p:cNvPr>
          <p:cNvPicPr>
            <a:picLocks noChangeAspect="1"/>
          </p:cNvPicPr>
          <p:nvPr>
            <a:videoFile r:link="rId1"/>
            <p:extLst>
              <p:ext uri="{DAA4B4D4-6D71-4841-9C94-3DE7FCFB9230}">
                <p14:media xmlns:p14="http://schemas.microsoft.com/office/powerpoint/2010/main" r:embed="rId2">
                  <p14:trim st="14891" end="26827.9999"/>
                </p14:media>
              </p:ext>
            </p:extLst>
          </p:nvPr>
        </p:nvPicPr>
        <p:blipFill>
          <a:blip r:embed="rId5"/>
          <a:stretch>
            <a:fillRect/>
          </a:stretch>
        </p:blipFill>
        <p:spPr>
          <a:xfrm>
            <a:off x="1077684" y="985085"/>
            <a:ext cx="6988630" cy="4536478"/>
          </a:xfrm>
          <a:prstGeom prst="rect">
            <a:avLst/>
          </a:prstGeom>
        </p:spPr>
      </p:pic>
    </p:spTree>
    <p:extLst>
      <p:ext uri="{BB962C8B-B14F-4D97-AF65-F5344CB8AC3E}">
        <p14:creationId xmlns:p14="http://schemas.microsoft.com/office/powerpoint/2010/main" val="3077943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3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EKF Implementation</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4 of 20</a:t>
            </a:r>
            <a:endParaRPr lang="en-GB" sz="1050" dirty="0">
              <a:solidFill>
                <a:srgbClr val="3E545F"/>
              </a:solidFill>
              <a:sym typeface="Arial"/>
            </a:endParaRPr>
          </a:p>
        </p:txBody>
      </p:sp>
      <p:sp>
        <p:nvSpPr>
          <p:cNvPr id="32" name="Rechteck 31"/>
          <p:cNvSpPr/>
          <p:nvPr/>
        </p:nvSpPr>
        <p:spPr>
          <a:xfrm>
            <a:off x="746514" y="3042172"/>
            <a:ext cx="7562340" cy="172512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Prediction       </a:t>
            </a:r>
          </a:p>
        </p:txBody>
      </p:sp>
      <p:sp>
        <p:nvSpPr>
          <p:cNvPr id="33" name="Ellipse 32"/>
          <p:cNvSpPr/>
          <p:nvPr/>
        </p:nvSpPr>
        <p:spPr>
          <a:xfrm>
            <a:off x="3834103" y="5189403"/>
            <a:ext cx="1474226"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Map</a:t>
            </a:r>
          </a:p>
        </p:txBody>
      </p:sp>
      <p:sp>
        <p:nvSpPr>
          <p:cNvPr id="34" name="Rechteck 33"/>
          <p:cNvSpPr/>
          <p:nvPr/>
        </p:nvSpPr>
        <p:spPr>
          <a:xfrm>
            <a:off x="6346505" y="1402125"/>
            <a:ext cx="1637776" cy="77271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Matching</a:t>
            </a:r>
          </a:p>
        </p:txBody>
      </p:sp>
      <p:cxnSp>
        <p:nvCxnSpPr>
          <p:cNvPr id="35" name="Gerade Verbindung mit Pfeil 34"/>
          <p:cNvCxnSpPr>
            <a:stCxn id="34" idx="1"/>
            <a:endCxn id="36" idx="3"/>
          </p:cNvCxnSpPr>
          <p:nvPr/>
        </p:nvCxnSpPr>
        <p:spPr>
          <a:xfrm flipH="1" flipV="1">
            <a:off x="2644935" y="1787720"/>
            <a:ext cx="3701570" cy="764"/>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36" name="Rechteck 35"/>
          <p:cNvSpPr/>
          <p:nvPr/>
        </p:nvSpPr>
        <p:spPr>
          <a:xfrm>
            <a:off x="1007159" y="1401361"/>
            <a:ext cx="1637776" cy="77271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Update</a:t>
            </a:r>
          </a:p>
        </p:txBody>
      </p:sp>
      <p:sp>
        <p:nvSpPr>
          <p:cNvPr id="53" name="Ellipse 52"/>
          <p:cNvSpPr/>
          <p:nvPr/>
        </p:nvSpPr>
        <p:spPr>
          <a:xfrm>
            <a:off x="6428280" y="5190299"/>
            <a:ext cx="1474226" cy="444330"/>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LRF</a:t>
            </a:r>
          </a:p>
        </p:txBody>
      </p:sp>
      <p:sp>
        <p:nvSpPr>
          <p:cNvPr id="58" name="Rechteck 57"/>
          <p:cNvSpPr/>
          <p:nvPr/>
        </p:nvSpPr>
        <p:spPr>
          <a:xfrm>
            <a:off x="3671991" y="3388836"/>
            <a:ext cx="4428519" cy="1176832"/>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Observation model</a:t>
            </a:r>
          </a:p>
        </p:txBody>
      </p:sp>
      <mc:AlternateContent xmlns:mc="http://schemas.openxmlformats.org/markup-compatibility/2006">
        <mc:Choice xmlns:a14="http://schemas.microsoft.com/office/drawing/2010/main" Requires="a14">
          <p:sp>
            <p:nvSpPr>
              <p:cNvPr id="59" name="Rechteck 58"/>
              <p:cNvSpPr/>
              <p:nvPr/>
            </p:nvSpPr>
            <p:spPr>
              <a:xfrm>
                <a:off x="7247789" y="2421622"/>
                <a:ext cx="1608210" cy="320472"/>
              </a:xfrm>
              <a:prstGeom prst="rect">
                <a:avLst/>
              </a:prstGeom>
            </p:spPr>
            <p:txBody>
              <a:bodyPr wrap="square">
                <a:spAutoFit/>
              </a:bodyPr>
              <a:lstStyle/>
              <a:p>
                <a:pPr/>
                <a:r>
                  <a:rPr lang="de-DE" b="0" dirty="0"/>
                  <a:t>(</a:t>
                </a:r>
                <a14:m>
                  <m:oMath xmlns:m="http://schemas.openxmlformats.org/officeDocument/2006/math">
                    <m:r>
                      <a:rPr lang="de-DE" b="0" i="1" smtClean="0">
                        <a:latin typeface="Cambria Math" panose="02040503050406030204" pitchFamily="18" charset="0"/>
                      </a:rPr>
                      <m:t>𝑍</m:t>
                    </m:r>
                    <m:r>
                      <a:rPr lang="de-DE" b="0" i="1" smtClean="0">
                        <a:latin typeface="Cambria Math" panose="02040503050406030204" pitchFamily="18" charset="0"/>
                      </a:rPr>
                      <m:t> −</m:t>
                    </m:r>
                    <m:acc>
                      <m:accPr>
                        <m:chr m:val="̂"/>
                        <m:ctrlPr>
                          <a:rPr lang="en-GB" i="1" smtClean="0">
                            <a:latin typeface="Cambria Math" panose="02040503050406030204" pitchFamily="18" charset="0"/>
                          </a:rPr>
                        </m:ctrlPr>
                      </m:accPr>
                      <m:e>
                        <m:sSub>
                          <m:sSubPr>
                            <m:ctrlPr>
                              <a:rPr lang="en-GB" i="1" smtClean="0">
                                <a:latin typeface="Cambria Math" panose="02040503050406030204" pitchFamily="18" charset="0"/>
                              </a:rPr>
                            </m:ctrlPr>
                          </m:sSubPr>
                          <m:e>
                            <m:r>
                              <a:rPr lang="de-DE" b="0" i="1" smtClean="0">
                                <a:latin typeface="Cambria Math" panose="02040503050406030204" pitchFamily="18" charset="0"/>
                              </a:rPr>
                              <m:t>𝑍</m:t>
                            </m:r>
                          </m:e>
                          <m:sub>
                            <m:r>
                              <a:rPr lang="de-DE" b="0" i="1" smtClean="0">
                                <a:latin typeface="Cambria Math" panose="02040503050406030204" pitchFamily="18" charset="0"/>
                              </a:rPr>
                              <m:t>𝑖</m:t>
                            </m:r>
                          </m:sub>
                        </m:sSub>
                      </m:e>
                    </m:acc>
                    <m:r>
                      <a:rPr lang="de-DE" b="0" i="1" smtClean="0">
                        <a:latin typeface="Cambria Math" panose="02040503050406030204" pitchFamily="18" charset="0"/>
                      </a:rPr>
                      <m:t>)</m:t>
                    </m:r>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a14:m>
                <a:endParaRPr lang="en-GB" dirty="0"/>
              </a:p>
            </p:txBody>
          </p:sp>
        </mc:Choice>
        <mc:Fallback>
          <p:sp>
            <p:nvSpPr>
              <p:cNvPr id="59" name="Rechteck 58"/>
              <p:cNvSpPr>
                <a:spLocks noRot="1" noChangeAspect="1" noMove="1" noResize="1" noEditPoints="1" noAdjustHandles="1" noChangeArrowheads="1" noChangeShapeType="1" noTextEdit="1"/>
              </p:cNvSpPr>
              <p:nvPr/>
            </p:nvSpPr>
            <p:spPr>
              <a:xfrm>
                <a:off x="7247789" y="2421622"/>
                <a:ext cx="1608210" cy="320472"/>
              </a:xfrm>
              <a:prstGeom prst="rect">
                <a:avLst/>
              </a:prstGeom>
              <a:blipFill>
                <a:blip r:embed="rId3"/>
                <a:stretch>
                  <a:fillRect l="-1136" t="-1887" b="-16981"/>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60" name="Textfeld 59"/>
              <p:cNvSpPr txBox="1"/>
              <p:nvPr/>
            </p:nvSpPr>
            <p:spPr>
              <a:xfrm>
                <a:off x="1029109" y="2360066"/>
                <a:ext cx="657231" cy="4367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𝑋</m:t>
                          </m:r>
                        </m:e>
                      </m:acc>
                      <m:d>
                        <m:dPr>
                          <m:ctrlPr>
                            <a:rPr lang="de-DE" b="0" i="1" smtClean="0">
                              <a:latin typeface="Cambria Math" panose="02040503050406030204" pitchFamily="18" charset="0"/>
                            </a:rPr>
                          </m:ctrlPr>
                        </m:dPr>
                        <m:e>
                          <m:r>
                            <a:rPr lang="de-DE" b="0" i="1" smtClean="0">
                              <a:latin typeface="Cambria Math" panose="02040503050406030204" pitchFamily="18" charset="0"/>
                            </a:rPr>
                            <m:t>𝑘</m:t>
                          </m:r>
                        </m:e>
                        <m:e>
                          <m:r>
                            <a:rPr lang="de-DE" b="0" i="1" smtClean="0">
                              <a:latin typeface="Cambria Math" panose="02040503050406030204" pitchFamily="18" charset="0"/>
                            </a:rPr>
                            <m:t>𝑘</m:t>
                          </m:r>
                        </m:e>
                      </m:d>
                    </m:oMath>
                  </m:oMathPara>
                </a14:m>
                <a:endParaRPr lang="de-DE" b="0" dirty="0"/>
              </a:p>
              <a:p>
                <a:pPr/>
                <a14:m>
                  <m:oMathPara xmlns:m="http://schemas.openxmlformats.org/officeDocument/2006/math">
                    <m:oMathParaPr>
                      <m:jc m:val="centerGroup"/>
                    </m:oMathParaPr>
                    <m:oMath xmlns:m="http://schemas.openxmlformats.org/officeDocument/2006/math">
                      <m:sSub>
                        <m:sSubPr>
                          <m:ctrlPr>
                            <a:rPr lang="el-GR" i="1">
                              <a:latin typeface="Cambria Math" panose="02040503050406030204" pitchFamily="18" charset="0"/>
                              <a:ea typeface="Cambria Math" panose="02040503050406030204" pitchFamily="18" charset="0"/>
                            </a:rPr>
                          </m:ctrlPr>
                        </m:sSubPr>
                        <m:e>
                          <m:r>
                            <m:rPr>
                              <m:sty m:val="p"/>
                            </m:rPr>
                            <a:rPr lang="el-GR" i="1">
                              <a:latin typeface="Cambria Math" panose="02040503050406030204" pitchFamily="18" charset="0"/>
                              <a:ea typeface="Cambria Math" panose="02040503050406030204" pitchFamily="18" charset="0"/>
                            </a:rPr>
                            <m:t>Σ</m:t>
                          </m:r>
                        </m:e>
                        <m:sub>
                          <m:r>
                            <a:rPr lang="de-DE" b="0" i="1" smtClean="0">
                              <a:latin typeface="Cambria Math" panose="02040503050406030204" pitchFamily="18" charset="0"/>
                              <a:ea typeface="Cambria Math" panose="02040503050406030204" pitchFamily="18" charset="0"/>
                            </a:rPr>
                            <m:t>𝑋</m:t>
                          </m:r>
                        </m:sub>
                      </m:sSub>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oMath>
                  </m:oMathPara>
                </a14:m>
                <a:endParaRPr lang="en-GB" dirty="0"/>
              </a:p>
            </p:txBody>
          </p:sp>
        </mc:Choice>
        <mc:Fallback xmlns="">
          <p:sp>
            <p:nvSpPr>
              <p:cNvPr id="60" name="Textfeld 59"/>
              <p:cNvSpPr txBox="1">
                <a:spLocks noRot="1" noChangeAspect="1" noMove="1" noResize="1" noEditPoints="1" noAdjustHandles="1" noChangeArrowheads="1" noChangeShapeType="1" noTextEdit="1"/>
              </p:cNvSpPr>
              <p:nvPr/>
            </p:nvSpPr>
            <p:spPr>
              <a:xfrm>
                <a:off x="1029109" y="2360066"/>
                <a:ext cx="657231" cy="436723"/>
              </a:xfrm>
              <a:prstGeom prst="rect">
                <a:avLst/>
              </a:prstGeom>
              <a:blipFill>
                <a:blip r:embed="rId4"/>
                <a:stretch>
                  <a:fillRect l="-4630" t="-11111" r="-7407" b="-16667"/>
                </a:stretch>
              </a:blipFill>
            </p:spPr>
            <p:txBody>
              <a:bodyPr/>
              <a:lstStyle/>
              <a:p>
                <a:r>
                  <a:rPr lang="en-GB">
                    <a:noFill/>
                  </a:rPr>
                  <a:t> </a:t>
                </a:r>
              </a:p>
            </p:txBody>
          </p:sp>
        </mc:Fallback>
      </mc:AlternateContent>
      <p:sp>
        <p:nvSpPr>
          <p:cNvPr id="61" name="Rechteck 60"/>
          <p:cNvSpPr/>
          <p:nvPr/>
        </p:nvSpPr>
        <p:spPr>
          <a:xfrm>
            <a:off x="3834103" y="3930008"/>
            <a:ext cx="1474225" cy="451509"/>
          </a:xfrm>
          <a:prstGeom prst="rect">
            <a:avLst/>
          </a:prstGeom>
          <a:solidFill>
            <a:schemeClr val="bg1">
              <a:lumMod val="6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Ray casting</a:t>
            </a:r>
          </a:p>
        </p:txBody>
      </p:sp>
      <p:cxnSp>
        <p:nvCxnSpPr>
          <p:cNvPr id="62" name="Gerade Verbindung mit Pfeil 61"/>
          <p:cNvCxnSpPr>
            <a:stCxn id="53" idx="0"/>
            <a:endCxn id="64" idx="2"/>
          </p:cNvCxnSpPr>
          <p:nvPr/>
        </p:nvCxnSpPr>
        <p:spPr>
          <a:xfrm flipV="1">
            <a:off x="7165393" y="4390288"/>
            <a:ext cx="1" cy="800011"/>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63" name="Gerade Verbindung mit Pfeil 62"/>
          <p:cNvCxnSpPr>
            <a:stCxn id="33" idx="0"/>
            <a:endCxn id="61" idx="2"/>
          </p:cNvCxnSpPr>
          <p:nvPr/>
        </p:nvCxnSpPr>
        <p:spPr>
          <a:xfrm flipV="1">
            <a:off x="4571216" y="4381517"/>
            <a:ext cx="0" cy="807886"/>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64" name="Rechteck 63"/>
          <p:cNvSpPr/>
          <p:nvPr/>
        </p:nvSpPr>
        <p:spPr>
          <a:xfrm>
            <a:off x="6428281" y="3930007"/>
            <a:ext cx="1474225" cy="460281"/>
          </a:xfrm>
          <a:prstGeom prst="rect">
            <a:avLst/>
          </a:prstGeom>
          <a:solidFill>
            <a:schemeClr val="bg1">
              <a:lumMod val="6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ICP</a:t>
            </a:r>
          </a:p>
        </p:txBody>
      </p:sp>
      <p:cxnSp>
        <p:nvCxnSpPr>
          <p:cNvPr id="65" name="Gerade Verbindung mit Pfeil 64"/>
          <p:cNvCxnSpPr>
            <a:stCxn id="61" idx="3"/>
            <a:endCxn id="64" idx="1"/>
          </p:cNvCxnSpPr>
          <p:nvPr/>
        </p:nvCxnSpPr>
        <p:spPr>
          <a:xfrm>
            <a:off x="5308328" y="4155763"/>
            <a:ext cx="1119953" cy="4385"/>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66" name="Rechteck 65"/>
              <p:cNvSpPr/>
              <p:nvPr/>
            </p:nvSpPr>
            <p:spPr>
              <a:xfrm>
                <a:off x="7165393" y="4792653"/>
                <a:ext cx="1203343"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de-DE" b="0" i="1" smtClean="0">
                              <a:latin typeface="Cambria Math" panose="02040503050406030204" pitchFamily="18" charset="0"/>
                            </a:rPr>
                            <m:t>𝑚</m:t>
                          </m:r>
                        </m:e>
                        <m:sub>
                          <m:r>
                            <a:rPr lang="de-DE" b="0" i="1" smtClean="0">
                              <a:latin typeface="Cambria Math" panose="02040503050406030204" pitchFamily="18" charset="0"/>
                            </a:rPr>
                            <m:t>𝐿𝑅𝐹</m:t>
                          </m:r>
                        </m:sub>
                      </m:sSub>
                      <m:r>
                        <a:rPr lang="de-DE" b="0" i="1" smtClean="0">
                          <a:latin typeface="Cambria Math" panose="02040503050406030204" pitchFamily="18" charset="0"/>
                        </a:rPr>
                        <m:t>(</m:t>
                      </m:r>
                      <m:r>
                        <a:rPr lang="de-DE" b="0" i="1" smtClean="0">
                          <a:latin typeface="Cambria Math" panose="02040503050406030204" pitchFamily="18" charset="0"/>
                        </a:rPr>
                        <m:t>𝑘</m:t>
                      </m:r>
                      <m:r>
                        <a:rPr lang="de-DE" b="0" i="1" smtClean="0">
                          <a:latin typeface="Cambria Math" panose="02040503050406030204" pitchFamily="18" charset="0"/>
                        </a:rPr>
                        <m:t>+1)</m:t>
                      </m:r>
                    </m:oMath>
                  </m:oMathPara>
                </a14:m>
                <a:endParaRPr lang="en-GB" dirty="0"/>
              </a:p>
            </p:txBody>
          </p:sp>
        </mc:Choice>
        <mc:Fallback xmlns="">
          <p:sp>
            <p:nvSpPr>
              <p:cNvPr id="66" name="Rechteck 65"/>
              <p:cNvSpPr>
                <a:spLocks noRot="1" noChangeAspect="1" noMove="1" noResize="1" noEditPoints="1" noAdjustHandles="1" noChangeArrowheads="1" noChangeShapeType="1" noTextEdit="1"/>
              </p:cNvSpPr>
              <p:nvPr/>
            </p:nvSpPr>
            <p:spPr>
              <a:xfrm>
                <a:off x="7165393" y="4792653"/>
                <a:ext cx="1203343" cy="307777"/>
              </a:xfrm>
              <a:prstGeom prst="rect">
                <a:avLst/>
              </a:prstGeom>
              <a:blipFill>
                <a:blip r:embed="rId5"/>
                <a:stretch>
                  <a:fillRect b="-7843"/>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67" name="Rechteck 66"/>
              <p:cNvSpPr/>
              <p:nvPr/>
            </p:nvSpPr>
            <p:spPr>
              <a:xfrm>
                <a:off x="5337944" y="3753079"/>
                <a:ext cx="1054100" cy="30777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𝑚</m:t>
                          </m:r>
                        </m:e>
                      </m:acc>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m:oMathPara>
                </a14:m>
                <a:endParaRPr lang="en-GB" dirty="0"/>
              </a:p>
            </p:txBody>
          </p:sp>
        </mc:Choice>
        <mc:Fallback xmlns="">
          <p:sp>
            <p:nvSpPr>
              <p:cNvPr id="67" name="Rechteck 66"/>
              <p:cNvSpPr>
                <a:spLocks noRot="1" noChangeAspect="1" noMove="1" noResize="1" noEditPoints="1" noAdjustHandles="1" noChangeArrowheads="1" noChangeShapeType="1" noTextEdit="1"/>
              </p:cNvSpPr>
              <p:nvPr/>
            </p:nvSpPr>
            <p:spPr>
              <a:xfrm>
                <a:off x="5337944" y="3753079"/>
                <a:ext cx="1054100" cy="307777"/>
              </a:xfrm>
              <a:prstGeom prst="rect">
                <a:avLst/>
              </a:prstGeom>
              <a:blipFill>
                <a:blip r:embed="rId6"/>
                <a:stretch>
                  <a:fillRect t="-2000"/>
                </a:stretch>
              </a:blipFill>
            </p:spPr>
            <p:txBody>
              <a:bodyPr/>
              <a:lstStyle/>
              <a:p>
                <a:r>
                  <a:rPr lang="en-GB">
                    <a:noFill/>
                  </a:rPr>
                  <a:t> </a:t>
                </a:r>
              </a:p>
            </p:txBody>
          </p:sp>
        </mc:Fallback>
      </mc:AlternateContent>
      <p:cxnSp>
        <p:nvCxnSpPr>
          <p:cNvPr id="68" name="Gerade Verbindung mit Pfeil 67"/>
          <p:cNvCxnSpPr>
            <a:stCxn id="64" idx="0"/>
            <a:endCxn id="34" idx="2"/>
          </p:cNvCxnSpPr>
          <p:nvPr/>
        </p:nvCxnSpPr>
        <p:spPr>
          <a:xfrm flipH="1" flipV="1">
            <a:off x="7165393" y="2174843"/>
            <a:ext cx="1" cy="1755164"/>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sp>
        <p:nvSpPr>
          <p:cNvPr id="69" name="Rechteck 68"/>
          <p:cNvSpPr/>
          <p:nvPr/>
        </p:nvSpPr>
        <p:spPr>
          <a:xfrm>
            <a:off x="1021335" y="3415559"/>
            <a:ext cx="1609426" cy="1176832"/>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Motion model</a:t>
            </a:r>
          </a:p>
        </p:txBody>
      </p:sp>
      <p:cxnSp>
        <p:nvCxnSpPr>
          <p:cNvPr id="70" name="Gerade Verbindung mit Pfeil 69"/>
          <p:cNvCxnSpPr>
            <a:endCxn id="61" idx="1"/>
          </p:cNvCxnSpPr>
          <p:nvPr/>
        </p:nvCxnSpPr>
        <p:spPr>
          <a:xfrm>
            <a:off x="2630761" y="4155762"/>
            <a:ext cx="1203342" cy="1"/>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71" name="Rechteck 70"/>
              <p:cNvSpPr/>
              <p:nvPr/>
            </p:nvSpPr>
            <p:spPr>
              <a:xfrm>
                <a:off x="2380233" y="3601517"/>
                <a:ext cx="1542286" cy="54906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solidFill>
                                <a:schemeClr val="tx1"/>
                              </a:solidFill>
                              <a:latin typeface="Cambria Math" panose="02040503050406030204" pitchFamily="18" charset="0"/>
                            </a:rPr>
                          </m:ctrlPr>
                        </m:accPr>
                        <m:e>
                          <m:r>
                            <a:rPr lang="de-DE" b="0" i="1" smtClean="0">
                              <a:solidFill>
                                <a:schemeClr val="tx1"/>
                              </a:solidFill>
                              <a:latin typeface="Cambria Math" panose="02040503050406030204" pitchFamily="18" charset="0"/>
                            </a:rPr>
                            <m:t>𝑋</m:t>
                          </m:r>
                        </m:e>
                      </m:acc>
                      <m:d>
                        <m:dPr>
                          <m:ctrlPr>
                            <a:rPr lang="de-DE" i="1">
                              <a:solidFill>
                                <a:schemeClr val="tx1"/>
                              </a:solidFill>
                              <a:latin typeface="Cambria Math" panose="02040503050406030204" pitchFamily="18" charset="0"/>
                            </a:rPr>
                          </m:ctrlPr>
                        </m:dPr>
                        <m:e>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e>
                        <m:e>
                          <m:r>
                            <a:rPr lang="de-DE" i="1">
                              <a:solidFill>
                                <a:schemeClr val="tx1"/>
                              </a:solidFill>
                              <a:latin typeface="Cambria Math" panose="02040503050406030204" pitchFamily="18" charset="0"/>
                            </a:rPr>
                            <m:t>𝑘</m:t>
                          </m:r>
                        </m:e>
                      </m:d>
                    </m:oMath>
                  </m:oMathPara>
                </a14:m>
                <a:endParaRPr lang="de-DE" dirty="0">
                  <a:solidFill>
                    <a:schemeClr val="tx1"/>
                  </a:solidFill>
                </a:endParaRPr>
              </a:p>
              <a:p>
                <a:pPr/>
                <a14:m>
                  <m:oMathPara xmlns:m="http://schemas.openxmlformats.org/officeDocument/2006/math">
                    <m:oMathParaPr>
                      <m:jc m:val="centerGroup"/>
                    </m:oMathParaPr>
                    <m:oMath xmlns:m="http://schemas.openxmlformats.org/officeDocument/2006/math">
                      <m:sSub>
                        <m:sSubPr>
                          <m:ctrlPr>
                            <a:rPr lang="el-GR" i="1">
                              <a:solidFill>
                                <a:schemeClr val="tx1"/>
                              </a:solidFill>
                              <a:latin typeface="Cambria Math" panose="02040503050406030204" pitchFamily="18" charset="0"/>
                              <a:ea typeface="Cambria Math" panose="02040503050406030204" pitchFamily="18" charset="0"/>
                            </a:rPr>
                          </m:ctrlPr>
                        </m:sSubPr>
                        <m:e>
                          <m:r>
                            <m:rPr>
                              <m:sty m:val="p"/>
                            </m:rPr>
                            <a:rPr lang="el-GR" i="1">
                              <a:solidFill>
                                <a:schemeClr val="tx1"/>
                              </a:solidFill>
                              <a:latin typeface="Cambria Math" panose="02040503050406030204" pitchFamily="18" charset="0"/>
                              <a:ea typeface="Cambria Math" panose="02040503050406030204" pitchFamily="18" charset="0"/>
                            </a:rPr>
                            <m:t>Σ</m:t>
                          </m:r>
                        </m:e>
                        <m:sub>
                          <m:r>
                            <a:rPr lang="de-DE" b="0" i="1" smtClean="0">
                              <a:solidFill>
                                <a:schemeClr val="tx1"/>
                              </a:solidFill>
                              <a:latin typeface="Cambria Math" panose="02040503050406030204" pitchFamily="18" charset="0"/>
                              <a:ea typeface="Cambria Math" panose="02040503050406030204" pitchFamily="18" charset="0"/>
                            </a:rPr>
                            <m:t>𝑋</m:t>
                          </m:r>
                        </m:sub>
                      </m:sSub>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i="1">
                          <a:solidFill>
                            <a:schemeClr val="tx1"/>
                          </a:solidFill>
                          <a:latin typeface="Cambria Math" panose="02040503050406030204" pitchFamily="18" charset="0"/>
                        </a:rPr>
                        <m:t>)</m:t>
                      </m:r>
                    </m:oMath>
                  </m:oMathPara>
                </a14:m>
                <a:endParaRPr lang="en-GB" dirty="0">
                  <a:solidFill>
                    <a:schemeClr val="tx1"/>
                  </a:solidFill>
                </a:endParaRPr>
              </a:p>
            </p:txBody>
          </p:sp>
        </mc:Choice>
        <mc:Fallback xmlns="">
          <p:sp>
            <p:nvSpPr>
              <p:cNvPr id="71" name="Rechteck 70"/>
              <p:cNvSpPr>
                <a:spLocks noRot="1" noChangeAspect="1" noMove="1" noResize="1" noEditPoints="1" noAdjustHandles="1" noChangeArrowheads="1" noChangeShapeType="1" noTextEdit="1"/>
              </p:cNvSpPr>
              <p:nvPr/>
            </p:nvSpPr>
            <p:spPr>
              <a:xfrm>
                <a:off x="2380233" y="3601517"/>
                <a:ext cx="1542286" cy="549061"/>
              </a:xfrm>
              <a:prstGeom prst="rect">
                <a:avLst/>
              </a:prstGeom>
              <a:blipFill>
                <a:blip r:embed="rId7"/>
                <a:stretch>
                  <a:fillRect t="-1111" b="-1111"/>
                </a:stretch>
              </a:blipFill>
            </p:spPr>
            <p:txBody>
              <a:bodyPr/>
              <a:lstStyle/>
              <a:p>
                <a:r>
                  <a:rPr lang="en-GB">
                    <a:noFill/>
                  </a:rPr>
                  <a:t> </a:t>
                </a:r>
              </a:p>
            </p:txBody>
          </p:sp>
        </mc:Fallback>
      </mc:AlternateContent>
      <p:sp>
        <p:nvSpPr>
          <p:cNvPr id="72" name="Ellipse 71"/>
          <p:cNvSpPr/>
          <p:nvPr/>
        </p:nvSpPr>
        <p:spPr>
          <a:xfrm>
            <a:off x="979639" y="5186590"/>
            <a:ext cx="1692817"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err="1">
                <a:solidFill>
                  <a:schemeClr val="tx1"/>
                </a:solidFill>
              </a:rPr>
              <a:t>Odometry</a:t>
            </a:r>
            <a:endParaRPr lang="en-GB" sz="1800" dirty="0">
              <a:solidFill>
                <a:schemeClr val="tx1"/>
              </a:solidFill>
            </a:endParaRPr>
          </a:p>
        </p:txBody>
      </p:sp>
      <p:cxnSp>
        <p:nvCxnSpPr>
          <p:cNvPr id="73" name="Gerade Verbindung mit Pfeil 72"/>
          <p:cNvCxnSpPr>
            <a:stCxn id="72" idx="0"/>
            <a:endCxn id="69" idx="2"/>
          </p:cNvCxnSpPr>
          <p:nvPr/>
        </p:nvCxnSpPr>
        <p:spPr>
          <a:xfrm flipV="1">
            <a:off x="1826048" y="4592391"/>
            <a:ext cx="0" cy="594199"/>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74" name="Gerade Verbindung mit Pfeil 73"/>
          <p:cNvCxnSpPr>
            <a:stCxn id="36" idx="2"/>
            <a:endCxn id="69" idx="0"/>
          </p:cNvCxnSpPr>
          <p:nvPr/>
        </p:nvCxnSpPr>
        <p:spPr>
          <a:xfrm>
            <a:off x="1826047" y="2174079"/>
            <a:ext cx="1" cy="1241480"/>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456294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lvl="0">
              <a:buSzPct val="25000"/>
            </a:pPr>
            <a:r>
              <a:rPr lang="en-GB" sz="3200" dirty="0"/>
              <a:t>EKF Implementation</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5 of 20</a:t>
            </a:r>
            <a:endParaRPr lang="en-GB" sz="1050" dirty="0">
              <a:solidFill>
                <a:srgbClr val="3E545F"/>
              </a:solidFill>
              <a:sym typeface="Arial"/>
            </a:endParaRPr>
          </a:p>
        </p:txBody>
      </p:sp>
      <p:sp>
        <p:nvSpPr>
          <p:cNvPr id="32" name="Rechteck 31"/>
          <p:cNvSpPr/>
          <p:nvPr/>
        </p:nvSpPr>
        <p:spPr>
          <a:xfrm>
            <a:off x="746514" y="3042172"/>
            <a:ext cx="7562340" cy="172512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Prediction       </a:t>
            </a:r>
          </a:p>
        </p:txBody>
      </p:sp>
      <p:sp>
        <p:nvSpPr>
          <p:cNvPr id="33" name="Ellipse 32"/>
          <p:cNvSpPr/>
          <p:nvPr/>
        </p:nvSpPr>
        <p:spPr>
          <a:xfrm>
            <a:off x="3834103" y="5189403"/>
            <a:ext cx="1474226"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Map</a:t>
            </a:r>
          </a:p>
        </p:txBody>
      </p:sp>
      <p:sp>
        <p:nvSpPr>
          <p:cNvPr id="34" name="Rechteck 33"/>
          <p:cNvSpPr/>
          <p:nvPr/>
        </p:nvSpPr>
        <p:spPr>
          <a:xfrm>
            <a:off x="6346505" y="1402125"/>
            <a:ext cx="1637776" cy="77271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Matching</a:t>
            </a:r>
          </a:p>
        </p:txBody>
      </p:sp>
      <p:cxnSp>
        <p:nvCxnSpPr>
          <p:cNvPr id="35" name="Gerade Verbindung mit Pfeil 34"/>
          <p:cNvCxnSpPr>
            <a:stCxn id="34" idx="1"/>
            <a:endCxn id="36" idx="3"/>
          </p:cNvCxnSpPr>
          <p:nvPr/>
        </p:nvCxnSpPr>
        <p:spPr>
          <a:xfrm flipH="1" flipV="1">
            <a:off x="2644935" y="1787720"/>
            <a:ext cx="3701570" cy="764"/>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36" name="Rechteck 35"/>
          <p:cNvSpPr/>
          <p:nvPr/>
        </p:nvSpPr>
        <p:spPr>
          <a:xfrm>
            <a:off x="1007159" y="1401361"/>
            <a:ext cx="1637776" cy="77271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Update</a:t>
            </a:r>
          </a:p>
        </p:txBody>
      </p:sp>
      <p:sp>
        <p:nvSpPr>
          <p:cNvPr id="53" name="Ellipse 52"/>
          <p:cNvSpPr/>
          <p:nvPr/>
        </p:nvSpPr>
        <p:spPr>
          <a:xfrm>
            <a:off x="6428280" y="5190299"/>
            <a:ext cx="1474226" cy="444330"/>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LRF</a:t>
            </a:r>
          </a:p>
        </p:txBody>
      </p:sp>
      <p:sp>
        <p:nvSpPr>
          <p:cNvPr id="58" name="Rechteck 57"/>
          <p:cNvSpPr/>
          <p:nvPr/>
        </p:nvSpPr>
        <p:spPr>
          <a:xfrm>
            <a:off x="3671991" y="3388836"/>
            <a:ext cx="4428519" cy="1176832"/>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Observation model</a:t>
            </a:r>
          </a:p>
        </p:txBody>
      </p:sp>
      <mc:AlternateContent xmlns:mc="http://schemas.openxmlformats.org/markup-compatibility/2006" xmlns:a14="http://schemas.microsoft.com/office/drawing/2010/main">
        <mc:Choice Requires="a14">
          <p:sp>
            <p:nvSpPr>
              <p:cNvPr id="60" name="Textfeld 59"/>
              <p:cNvSpPr txBox="1"/>
              <p:nvPr/>
            </p:nvSpPr>
            <p:spPr>
              <a:xfrm>
                <a:off x="1029109" y="2360066"/>
                <a:ext cx="657231" cy="4367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𝑋</m:t>
                          </m:r>
                        </m:e>
                      </m:acc>
                      <m:d>
                        <m:dPr>
                          <m:ctrlPr>
                            <a:rPr lang="de-DE" b="0" i="1" smtClean="0">
                              <a:latin typeface="Cambria Math" panose="02040503050406030204" pitchFamily="18" charset="0"/>
                            </a:rPr>
                          </m:ctrlPr>
                        </m:dPr>
                        <m:e>
                          <m:r>
                            <a:rPr lang="de-DE" b="0" i="1" smtClean="0">
                              <a:latin typeface="Cambria Math" panose="02040503050406030204" pitchFamily="18" charset="0"/>
                            </a:rPr>
                            <m:t>𝑘</m:t>
                          </m:r>
                        </m:e>
                        <m:e>
                          <m:r>
                            <a:rPr lang="de-DE" b="0" i="1" smtClean="0">
                              <a:latin typeface="Cambria Math" panose="02040503050406030204" pitchFamily="18" charset="0"/>
                            </a:rPr>
                            <m:t>𝑘</m:t>
                          </m:r>
                        </m:e>
                      </m:d>
                    </m:oMath>
                  </m:oMathPara>
                </a14:m>
                <a:endParaRPr lang="de-DE" b="0" dirty="0"/>
              </a:p>
              <a:p>
                <a:pPr/>
                <a14:m>
                  <m:oMathPara xmlns:m="http://schemas.openxmlformats.org/officeDocument/2006/math">
                    <m:oMathParaPr>
                      <m:jc m:val="centerGroup"/>
                    </m:oMathParaPr>
                    <m:oMath xmlns:m="http://schemas.openxmlformats.org/officeDocument/2006/math">
                      <m:sSub>
                        <m:sSubPr>
                          <m:ctrlPr>
                            <a:rPr lang="el-GR" i="1">
                              <a:latin typeface="Cambria Math" panose="02040503050406030204" pitchFamily="18" charset="0"/>
                              <a:ea typeface="Cambria Math" panose="02040503050406030204" pitchFamily="18" charset="0"/>
                            </a:rPr>
                          </m:ctrlPr>
                        </m:sSubPr>
                        <m:e>
                          <m:r>
                            <m:rPr>
                              <m:sty m:val="p"/>
                            </m:rPr>
                            <a:rPr lang="el-GR" i="1">
                              <a:latin typeface="Cambria Math" panose="02040503050406030204" pitchFamily="18" charset="0"/>
                              <a:ea typeface="Cambria Math" panose="02040503050406030204" pitchFamily="18" charset="0"/>
                            </a:rPr>
                            <m:t>Σ</m:t>
                          </m:r>
                        </m:e>
                        <m:sub>
                          <m:r>
                            <a:rPr lang="de-DE" b="0" i="1" smtClean="0">
                              <a:latin typeface="Cambria Math" panose="02040503050406030204" pitchFamily="18" charset="0"/>
                              <a:ea typeface="Cambria Math" panose="02040503050406030204" pitchFamily="18" charset="0"/>
                            </a:rPr>
                            <m:t>𝑋</m:t>
                          </m:r>
                        </m:sub>
                      </m:sSub>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oMath>
                  </m:oMathPara>
                </a14:m>
                <a:endParaRPr lang="en-GB" dirty="0"/>
              </a:p>
            </p:txBody>
          </p:sp>
        </mc:Choice>
        <mc:Fallback xmlns="">
          <p:sp>
            <p:nvSpPr>
              <p:cNvPr id="60" name="Textfeld 59"/>
              <p:cNvSpPr txBox="1">
                <a:spLocks noRot="1" noChangeAspect="1" noMove="1" noResize="1" noEditPoints="1" noAdjustHandles="1" noChangeArrowheads="1" noChangeShapeType="1" noTextEdit="1"/>
              </p:cNvSpPr>
              <p:nvPr/>
            </p:nvSpPr>
            <p:spPr>
              <a:xfrm>
                <a:off x="1029109" y="2360066"/>
                <a:ext cx="657231" cy="436723"/>
              </a:xfrm>
              <a:prstGeom prst="rect">
                <a:avLst/>
              </a:prstGeom>
              <a:blipFill>
                <a:blip r:embed="rId4"/>
                <a:stretch>
                  <a:fillRect l="-4630" t="-11111" r="-7407" b="-16667"/>
                </a:stretch>
              </a:blipFill>
            </p:spPr>
            <p:txBody>
              <a:bodyPr/>
              <a:lstStyle/>
              <a:p>
                <a:r>
                  <a:rPr lang="en-GB">
                    <a:noFill/>
                  </a:rPr>
                  <a:t> </a:t>
                </a:r>
              </a:p>
            </p:txBody>
          </p:sp>
        </mc:Fallback>
      </mc:AlternateContent>
      <p:sp>
        <p:nvSpPr>
          <p:cNvPr id="61" name="Rechteck 60"/>
          <p:cNvSpPr/>
          <p:nvPr/>
        </p:nvSpPr>
        <p:spPr>
          <a:xfrm>
            <a:off x="3834103" y="3930008"/>
            <a:ext cx="1474225" cy="451509"/>
          </a:xfrm>
          <a:prstGeom prst="rect">
            <a:avLst/>
          </a:prstGeom>
          <a:solidFill>
            <a:schemeClr val="bg1">
              <a:lumMod val="6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Ray casting</a:t>
            </a:r>
          </a:p>
        </p:txBody>
      </p:sp>
      <p:cxnSp>
        <p:nvCxnSpPr>
          <p:cNvPr id="62" name="Gerade Verbindung mit Pfeil 61"/>
          <p:cNvCxnSpPr>
            <a:stCxn id="53" idx="0"/>
            <a:endCxn id="64" idx="2"/>
          </p:cNvCxnSpPr>
          <p:nvPr/>
        </p:nvCxnSpPr>
        <p:spPr>
          <a:xfrm flipV="1">
            <a:off x="7165393" y="4390288"/>
            <a:ext cx="1" cy="800011"/>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63" name="Gerade Verbindung mit Pfeil 62"/>
          <p:cNvCxnSpPr>
            <a:stCxn id="33" idx="0"/>
            <a:endCxn id="61" idx="2"/>
          </p:cNvCxnSpPr>
          <p:nvPr/>
        </p:nvCxnSpPr>
        <p:spPr>
          <a:xfrm flipV="1">
            <a:off x="4571216" y="4381517"/>
            <a:ext cx="0" cy="807886"/>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64" name="Rechteck 63"/>
          <p:cNvSpPr/>
          <p:nvPr/>
        </p:nvSpPr>
        <p:spPr>
          <a:xfrm>
            <a:off x="6428281" y="3930007"/>
            <a:ext cx="1474225" cy="460281"/>
          </a:xfrm>
          <a:prstGeom prst="rect">
            <a:avLst/>
          </a:prstGeom>
          <a:solidFill>
            <a:schemeClr val="bg1">
              <a:lumMod val="6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ICP</a:t>
            </a:r>
          </a:p>
        </p:txBody>
      </p:sp>
      <p:cxnSp>
        <p:nvCxnSpPr>
          <p:cNvPr id="65" name="Gerade Verbindung mit Pfeil 64"/>
          <p:cNvCxnSpPr>
            <a:stCxn id="61" idx="3"/>
            <a:endCxn id="64" idx="1"/>
          </p:cNvCxnSpPr>
          <p:nvPr/>
        </p:nvCxnSpPr>
        <p:spPr>
          <a:xfrm>
            <a:off x="5308328" y="4155763"/>
            <a:ext cx="1119953" cy="4385"/>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66" name="Rechteck 65"/>
              <p:cNvSpPr/>
              <p:nvPr/>
            </p:nvSpPr>
            <p:spPr>
              <a:xfrm>
                <a:off x="7165393" y="4792653"/>
                <a:ext cx="1203343"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de-DE" b="0" i="1" smtClean="0">
                              <a:latin typeface="Cambria Math" panose="02040503050406030204" pitchFamily="18" charset="0"/>
                            </a:rPr>
                            <m:t>𝑚</m:t>
                          </m:r>
                        </m:e>
                        <m:sub>
                          <m:r>
                            <a:rPr lang="de-DE" b="0" i="1" smtClean="0">
                              <a:latin typeface="Cambria Math" panose="02040503050406030204" pitchFamily="18" charset="0"/>
                            </a:rPr>
                            <m:t>𝐿𝑅𝐹</m:t>
                          </m:r>
                        </m:sub>
                      </m:sSub>
                      <m:r>
                        <a:rPr lang="de-DE" b="0" i="1" smtClean="0">
                          <a:latin typeface="Cambria Math" panose="02040503050406030204" pitchFamily="18" charset="0"/>
                        </a:rPr>
                        <m:t>(</m:t>
                      </m:r>
                      <m:r>
                        <a:rPr lang="de-DE" b="0" i="1" smtClean="0">
                          <a:latin typeface="Cambria Math" panose="02040503050406030204" pitchFamily="18" charset="0"/>
                        </a:rPr>
                        <m:t>𝑘</m:t>
                      </m:r>
                      <m:r>
                        <a:rPr lang="de-DE" b="0" i="1" smtClean="0">
                          <a:latin typeface="Cambria Math" panose="02040503050406030204" pitchFamily="18" charset="0"/>
                        </a:rPr>
                        <m:t>+1)</m:t>
                      </m:r>
                    </m:oMath>
                  </m:oMathPara>
                </a14:m>
                <a:endParaRPr lang="en-GB" dirty="0"/>
              </a:p>
            </p:txBody>
          </p:sp>
        </mc:Choice>
        <mc:Fallback xmlns="">
          <p:sp>
            <p:nvSpPr>
              <p:cNvPr id="66" name="Rechteck 65"/>
              <p:cNvSpPr>
                <a:spLocks noRot="1" noChangeAspect="1" noMove="1" noResize="1" noEditPoints="1" noAdjustHandles="1" noChangeArrowheads="1" noChangeShapeType="1" noTextEdit="1"/>
              </p:cNvSpPr>
              <p:nvPr/>
            </p:nvSpPr>
            <p:spPr>
              <a:xfrm>
                <a:off x="7165393" y="4792653"/>
                <a:ext cx="1203343" cy="307777"/>
              </a:xfrm>
              <a:prstGeom prst="rect">
                <a:avLst/>
              </a:prstGeom>
              <a:blipFill>
                <a:blip r:embed="rId5"/>
                <a:stretch>
                  <a:fillRect b="-7843"/>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67" name="Rechteck 66"/>
              <p:cNvSpPr/>
              <p:nvPr/>
            </p:nvSpPr>
            <p:spPr>
              <a:xfrm>
                <a:off x="5337944" y="3753079"/>
                <a:ext cx="1054100" cy="30777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𝑚</m:t>
                          </m:r>
                        </m:e>
                      </m:acc>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m:oMathPara>
                </a14:m>
                <a:endParaRPr lang="en-GB" dirty="0"/>
              </a:p>
            </p:txBody>
          </p:sp>
        </mc:Choice>
        <mc:Fallback xmlns="">
          <p:sp>
            <p:nvSpPr>
              <p:cNvPr id="67" name="Rechteck 66"/>
              <p:cNvSpPr>
                <a:spLocks noRot="1" noChangeAspect="1" noMove="1" noResize="1" noEditPoints="1" noAdjustHandles="1" noChangeArrowheads="1" noChangeShapeType="1" noTextEdit="1"/>
              </p:cNvSpPr>
              <p:nvPr/>
            </p:nvSpPr>
            <p:spPr>
              <a:xfrm>
                <a:off x="5337944" y="3753079"/>
                <a:ext cx="1054100" cy="307777"/>
              </a:xfrm>
              <a:prstGeom prst="rect">
                <a:avLst/>
              </a:prstGeom>
              <a:blipFill>
                <a:blip r:embed="rId6"/>
                <a:stretch>
                  <a:fillRect t="-2000"/>
                </a:stretch>
              </a:blipFill>
            </p:spPr>
            <p:txBody>
              <a:bodyPr/>
              <a:lstStyle/>
              <a:p>
                <a:r>
                  <a:rPr lang="en-GB">
                    <a:noFill/>
                  </a:rPr>
                  <a:t> </a:t>
                </a:r>
              </a:p>
            </p:txBody>
          </p:sp>
        </mc:Fallback>
      </mc:AlternateContent>
      <p:cxnSp>
        <p:nvCxnSpPr>
          <p:cNvPr id="68" name="Gerade Verbindung mit Pfeil 67"/>
          <p:cNvCxnSpPr>
            <a:stCxn id="64" idx="0"/>
            <a:endCxn id="34" idx="2"/>
          </p:cNvCxnSpPr>
          <p:nvPr/>
        </p:nvCxnSpPr>
        <p:spPr>
          <a:xfrm flipH="1" flipV="1">
            <a:off x="7165393" y="2174843"/>
            <a:ext cx="1" cy="1755164"/>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sp>
        <p:nvSpPr>
          <p:cNvPr id="69" name="Rechteck 68"/>
          <p:cNvSpPr/>
          <p:nvPr/>
        </p:nvSpPr>
        <p:spPr>
          <a:xfrm>
            <a:off x="1021335" y="3415559"/>
            <a:ext cx="1609426" cy="1176832"/>
          </a:xfrm>
          <a:prstGeom prst="rect">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Motion model</a:t>
            </a:r>
          </a:p>
        </p:txBody>
      </p:sp>
      <p:cxnSp>
        <p:nvCxnSpPr>
          <p:cNvPr id="70" name="Gerade Verbindung mit Pfeil 69"/>
          <p:cNvCxnSpPr>
            <a:endCxn id="61" idx="1"/>
          </p:cNvCxnSpPr>
          <p:nvPr/>
        </p:nvCxnSpPr>
        <p:spPr>
          <a:xfrm>
            <a:off x="2630761" y="4155762"/>
            <a:ext cx="1203342" cy="1"/>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71" name="Rechteck 70"/>
              <p:cNvSpPr/>
              <p:nvPr/>
            </p:nvSpPr>
            <p:spPr>
              <a:xfrm>
                <a:off x="2380233" y="3601517"/>
                <a:ext cx="1542286" cy="54906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solidFill>
                                <a:schemeClr val="tx1"/>
                              </a:solidFill>
                              <a:latin typeface="Cambria Math" panose="02040503050406030204" pitchFamily="18" charset="0"/>
                            </a:rPr>
                          </m:ctrlPr>
                        </m:accPr>
                        <m:e>
                          <m:r>
                            <a:rPr lang="de-DE" b="0" i="1" smtClean="0">
                              <a:solidFill>
                                <a:schemeClr val="tx1"/>
                              </a:solidFill>
                              <a:latin typeface="Cambria Math" panose="02040503050406030204" pitchFamily="18" charset="0"/>
                            </a:rPr>
                            <m:t>𝑋</m:t>
                          </m:r>
                        </m:e>
                      </m:acc>
                      <m:d>
                        <m:dPr>
                          <m:ctrlPr>
                            <a:rPr lang="de-DE" i="1">
                              <a:solidFill>
                                <a:schemeClr val="tx1"/>
                              </a:solidFill>
                              <a:latin typeface="Cambria Math" panose="02040503050406030204" pitchFamily="18" charset="0"/>
                            </a:rPr>
                          </m:ctrlPr>
                        </m:dPr>
                        <m:e>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e>
                        <m:e>
                          <m:r>
                            <a:rPr lang="de-DE" i="1">
                              <a:solidFill>
                                <a:schemeClr val="tx1"/>
                              </a:solidFill>
                              <a:latin typeface="Cambria Math" panose="02040503050406030204" pitchFamily="18" charset="0"/>
                            </a:rPr>
                            <m:t>𝑘</m:t>
                          </m:r>
                        </m:e>
                      </m:d>
                    </m:oMath>
                  </m:oMathPara>
                </a14:m>
                <a:endParaRPr lang="de-DE" dirty="0">
                  <a:solidFill>
                    <a:schemeClr val="tx1"/>
                  </a:solidFill>
                </a:endParaRPr>
              </a:p>
              <a:p>
                <a:pPr/>
                <a14:m>
                  <m:oMathPara xmlns:m="http://schemas.openxmlformats.org/officeDocument/2006/math">
                    <m:oMathParaPr>
                      <m:jc m:val="centerGroup"/>
                    </m:oMathParaPr>
                    <m:oMath xmlns:m="http://schemas.openxmlformats.org/officeDocument/2006/math">
                      <m:sSub>
                        <m:sSubPr>
                          <m:ctrlPr>
                            <a:rPr lang="el-GR" i="1">
                              <a:solidFill>
                                <a:schemeClr val="tx1"/>
                              </a:solidFill>
                              <a:latin typeface="Cambria Math" panose="02040503050406030204" pitchFamily="18" charset="0"/>
                              <a:ea typeface="Cambria Math" panose="02040503050406030204" pitchFamily="18" charset="0"/>
                            </a:rPr>
                          </m:ctrlPr>
                        </m:sSubPr>
                        <m:e>
                          <m:r>
                            <m:rPr>
                              <m:sty m:val="p"/>
                            </m:rPr>
                            <a:rPr lang="el-GR" i="1">
                              <a:solidFill>
                                <a:schemeClr val="tx1"/>
                              </a:solidFill>
                              <a:latin typeface="Cambria Math" panose="02040503050406030204" pitchFamily="18" charset="0"/>
                              <a:ea typeface="Cambria Math" panose="02040503050406030204" pitchFamily="18" charset="0"/>
                            </a:rPr>
                            <m:t>Σ</m:t>
                          </m:r>
                        </m:e>
                        <m:sub>
                          <m:r>
                            <a:rPr lang="de-DE" b="0" i="1" smtClean="0">
                              <a:solidFill>
                                <a:schemeClr val="tx1"/>
                              </a:solidFill>
                              <a:latin typeface="Cambria Math" panose="02040503050406030204" pitchFamily="18" charset="0"/>
                              <a:ea typeface="Cambria Math" panose="02040503050406030204" pitchFamily="18" charset="0"/>
                            </a:rPr>
                            <m:t>𝑋</m:t>
                          </m:r>
                        </m:sub>
                      </m:sSub>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i="1">
                          <a:solidFill>
                            <a:schemeClr val="tx1"/>
                          </a:solidFill>
                          <a:latin typeface="Cambria Math" panose="02040503050406030204" pitchFamily="18" charset="0"/>
                        </a:rPr>
                        <m:t>)</m:t>
                      </m:r>
                    </m:oMath>
                  </m:oMathPara>
                </a14:m>
                <a:endParaRPr lang="en-GB" dirty="0">
                  <a:solidFill>
                    <a:schemeClr val="tx1"/>
                  </a:solidFill>
                </a:endParaRPr>
              </a:p>
            </p:txBody>
          </p:sp>
        </mc:Choice>
        <mc:Fallback xmlns="">
          <p:sp>
            <p:nvSpPr>
              <p:cNvPr id="71" name="Rechteck 70"/>
              <p:cNvSpPr>
                <a:spLocks noRot="1" noChangeAspect="1" noMove="1" noResize="1" noEditPoints="1" noAdjustHandles="1" noChangeArrowheads="1" noChangeShapeType="1" noTextEdit="1"/>
              </p:cNvSpPr>
              <p:nvPr/>
            </p:nvSpPr>
            <p:spPr>
              <a:xfrm>
                <a:off x="2380233" y="3601517"/>
                <a:ext cx="1542286" cy="549061"/>
              </a:xfrm>
              <a:prstGeom prst="rect">
                <a:avLst/>
              </a:prstGeom>
              <a:blipFill>
                <a:blip r:embed="rId7"/>
                <a:stretch>
                  <a:fillRect t="-1111" b="-1111"/>
                </a:stretch>
              </a:blipFill>
            </p:spPr>
            <p:txBody>
              <a:bodyPr/>
              <a:lstStyle/>
              <a:p>
                <a:r>
                  <a:rPr lang="en-GB">
                    <a:noFill/>
                  </a:rPr>
                  <a:t> </a:t>
                </a:r>
              </a:p>
            </p:txBody>
          </p:sp>
        </mc:Fallback>
      </mc:AlternateContent>
      <p:sp>
        <p:nvSpPr>
          <p:cNvPr id="72" name="Ellipse 71"/>
          <p:cNvSpPr/>
          <p:nvPr/>
        </p:nvSpPr>
        <p:spPr>
          <a:xfrm>
            <a:off x="979639" y="5186590"/>
            <a:ext cx="1692817"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err="1">
                <a:solidFill>
                  <a:schemeClr val="tx1"/>
                </a:solidFill>
              </a:rPr>
              <a:t>Odometry</a:t>
            </a:r>
            <a:endParaRPr lang="en-GB" sz="1800" dirty="0">
              <a:solidFill>
                <a:schemeClr val="tx1"/>
              </a:solidFill>
            </a:endParaRPr>
          </a:p>
        </p:txBody>
      </p:sp>
      <p:cxnSp>
        <p:nvCxnSpPr>
          <p:cNvPr id="73" name="Gerade Verbindung mit Pfeil 72"/>
          <p:cNvCxnSpPr>
            <a:stCxn id="72" idx="0"/>
            <a:endCxn id="69" idx="2"/>
          </p:cNvCxnSpPr>
          <p:nvPr/>
        </p:nvCxnSpPr>
        <p:spPr>
          <a:xfrm flipV="1">
            <a:off x="1826048" y="4592391"/>
            <a:ext cx="0" cy="594199"/>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74" name="Gerade Verbindung mit Pfeil 73"/>
          <p:cNvCxnSpPr>
            <a:stCxn id="36" idx="2"/>
            <a:endCxn id="69" idx="0"/>
          </p:cNvCxnSpPr>
          <p:nvPr/>
        </p:nvCxnSpPr>
        <p:spPr>
          <a:xfrm>
            <a:off x="1826047" y="2174079"/>
            <a:ext cx="1" cy="1241480"/>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mc:Choice xmlns:a14="http://schemas.microsoft.com/office/drawing/2010/main" Requires="a14">
          <p:sp>
            <p:nvSpPr>
              <p:cNvPr id="27" name="Rechteck 26"/>
              <p:cNvSpPr/>
              <p:nvPr/>
            </p:nvSpPr>
            <p:spPr>
              <a:xfrm>
                <a:off x="7247789" y="2421622"/>
                <a:ext cx="1608210" cy="320472"/>
              </a:xfrm>
              <a:prstGeom prst="rect">
                <a:avLst/>
              </a:prstGeom>
            </p:spPr>
            <p:txBody>
              <a:bodyPr wrap="square">
                <a:spAutoFit/>
              </a:bodyPr>
              <a:lstStyle/>
              <a:p>
                <a:pPr/>
                <a:r>
                  <a:rPr lang="de-DE" b="0" dirty="0"/>
                  <a:t>(</a:t>
                </a:r>
                <a14:m>
                  <m:oMath xmlns:m="http://schemas.openxmlformats.org/officeDocument/2006/math">
                    <m:r>
                      <a:rPr lang="de-DE" b="0" i="1" smtClean="0">
                        <a:latin typeface="Cambria Math" panose="02040503050406030204" pitchFamily="18" charset="0"/>
                      </a:rPr>
                      <m:t>𝑍</m:t>
                    </m:r>
                    <m:r>
                      <a:rPr lang="de-DE" b="0" i="1" smtClean="0">
                        <a:latin typeface="Cambria Math" panose="02040503050406030204" pitchFamily="18" charset="0"/>
                      </a:rPr>
                      <m:t> −</m:t>
                    </m:r>
                    <m:acc>
                      <m:accPr>
                        <m:chr m:val="̂"/>
                        <m:ctrlPr>
                          <a:rPr lang="en-GB" i="1" smtClean="0">
                            <a:latin typeface="Cambria Math" panose="02040503050406030204" pitchFamily="18" charset="0"/>
                          </a:rPr>
                        </m:ctrlPr>
                      </m:accPr>
                      <m:e>
                        <m:sSub>
                          <m:sSubPr>
                            <m:ctrlPr>
                              <a:rPr lang="en-GB" i="1" smtClean="0">
                                <a:latin typeface="Cambria Math" panose="02040503050406030204" pitchFamily="18" charset="0"/>
                              </a:rPr>
                            </m:ctrlPr>
                          </m:sSubPr>
                          <m:e>
                            <m:r>
                              <a:rPr lang="de-DE" b="0" i="1" smtClean="0">
                                <a:latin typeface="Cambria Math" panose="02040503050406030204" pitchFamily="18" charset="0"/>
                              </a:rPr>
                              <m:t>𝑍</m:t>
                            </m:r>
                          </m:e>
                          <m:sub>
                            <m:r>
                              <a:rPr lang="de-DE" b="0" i="1" smtClean="0">
                                <a:latin typeface="Cambria Math" panose="02040503050406030204" pitchFamily="18" charset="0"/>
                              </a:rPr>
                              <m:t>𝑖</m:t>
                            </m:r>
                          </m:sub>
                        </m:sSub>
                      </m:e>
                    </m:acc>
                    <m:r>
                      <a:rPr lang="de-DE" b="0" i="1" smtClean="0">
                        <a:latin typeface="Cambria Math" panose="02040503050406030204" pitchFamily="18" charset="0"/>
                      </a:rPr>
                      <m:t>)</m:t>
                    </m:r>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a14:m>
                <a:endParaRPr lang="en-GB" dirty="0"/>
              </a:p>
            </p:txBody>
          </p:sp>
        </mc:Choice>
        <mc:Fallback>
          <p:sp>
            <p:nvSpPr>
              <p:cNvPr id="27" name="Rechteck 26"/>
              <p:cNvSpPr>
                <a:spLocks noRot="1" noChangeAspect="1" noMove="1" noResize="1" noEditPoints="1" noAdjustHandles="1" noChangeArrowheads="1" noChangeShapeType="1" noTextEdit="1"/>
              </p:cNvSpPr>
              <p:nvPr/>
            </p:nvSpPr>
            <p:spPr>
              <a:xfrm>
                <a:off x="7247789" y="2421622"/>
                <a:ext cx="1608210" cy="320472"/>
              </a:xfrm>
              <a:prstGeom prst="rect">
                <a:avLst/>
              </a:prstGeom>
              <a:blipFill>
                <a:blip r:embed="rId8"/>
                <a:stretch>
                  <a:fillRect l="-1136" t="-1887" b="-16981"/>
                </a:stretch>
              </a:blipFill>
            </p:spPr>
            <p:txBody>
              <a:bodyPr/>
              <a:lstStyle/>
              <a:p>
                <a:r>
                  <a:rPr lang="en-GB">
                    <a:noFill/>
                  </a:rPr>
                  <a:t> </a:t>
                </a:r>
              </a:p>
            </p:txBody>
          </p:sp>
        </mc:Fallback>
      </mc:AlternateContent>
    </p:spTree>
    <p:extLst>
      <p:ext uri="{BB962C8B-B14F-4D97-AF65-F5344CB8AC3E}">
        <p14:creationId xmlns:p14="http://schemas.microsoft.com/office/powerpoint/2010/main" val="47786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Motion Model</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6 of 20</a:t>
            </a:r>
            <a:endParaRPr lang="en-GB" sz="1050" dirty="0">
              <a:solidFill>
                <a:srgbClr val="3E545F"/>
              </a:solidFill>
              <a:sym typeface="Arial"/>
            </a:endParaRPr>
          </a:p>
        </p:txBody>
      </p:sp>
      <p:pic>
        <p:nvPicPr>
          <p:cNvPr id="5" name="Grafik 4"/>
          <p:cNvPicPr>
            <a:picLocks noChangeAspect="1"/>
          </p:cNvPicPr>
          <p:nvPr/>
        </p:nvPicPr>
        <p:blipFill>
          <a:blip r:embed="rId3"/>
          <a:stretch>
            <a:fillRect/>
          </a:stretch>
        </p:blipFill>
        <p:spPr>
          <a:xfrm>
            <a:off x="2059823" y="4719330"/>
            <a:ext cx="2857500" cy="1191842"/>
          </a:xfrm>
          <a:prstGeom prst="rect">
            <a:avLst/>
          </a:prstGeom>
        </p:spPr>
      </p:pic>
      <p:pic>
        <p:nvPicPr>
          <p:cNvPr id="7" name="Grafik 6"/>
          <p:cNvPicPr>
            <a:picLocks noChangeAspect="1"/>
          </p:cNvPicPr>
          <p:nvPr/>
        </p:nvPicPr>
        <p:blipFill>
          <a:blip r:embed="rId4"/>
          <a:stretch>
            <a:fillRect/>
          </a:stretch>
        </p:blipFill>
        <p:spPr>
          <a:xfrm>
            <a:off x="807329" y="1313121"/>
            <a:ext cx="7529340" cy="1531642"/>
          </a:xfrm>
          <a:prstGeom prst="rect">
            <a:avLst/>
          </a:prstGeom>
          <a:solidFill>
            <a:srgbClr val="FFFFFF">
              <a:shade val="85000"/>
            </a:srgbClr>
          </a:solidFill>
          <a:ln w="88900" cap="sq">
            <a:solidFill>
              <a:srgbClr val="3E545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Grafik 11"/>
          <p:cNvPicPr>
            <a:picLocks noChangeAspect="1"/>
          </p:cNvPicPr>
          <p:nvPr/>
        </p:nvPicPr>
        <p:blipFill>
          <a:blip r:embed="rId5"/>
          <a:stretch>
            <a:fillRect/>
          </a:stretch>
        </p:blipFill>
        <p:spPr>
          <a:xfrm>
            <a:off x="2683087" y="3561308"/>
            <a:ext cx="6392852" cy="1158022"/>
          </a:xfrm>
          <a:prstGeom prst="rect">
            <a:avLst/>
          </a:prstGeom>
        </p:spPr>
      </p:pic>
      <p:grpSp>
        <p:nvGrpSpPr>
          <p:cNvPr id="15" name="Gruppieren 14"/>
          <p:cNvGrpSpPr/>
          <p:nvPr/>
        </p:nvGrpSpPr>
        <p:grpSpPr>
          <a:xfrm>
            <a:off x="248441" y="3374142"/>
            <a:ext cx="2434646" cy="2327298"/>
            <a:chOff x="934940" y="2750603"/>
            <a:chExt cx="2797877" cy="2724934"/>
          </a:xfrm>
        </p:grpSpPr>
        <mc:AlternateContent xmlns:mc="http://schemas.openxmlformats.org/markup-compatibility/2006" xmlns:a14="http://schemas.microsoft.com/office/drawing/2010/main">
          <mc:Choice Requires="a14">
            <p:sp>
              <p:nvSpPr>
                <p:cNvPr id="26" name="Textfeld 25"/>
                <p:cNvSpPr txBox="1"/>
                <p:nvPr/>
              </p:nvSpPr>
              <p:spPr>
                <a:xfrm>
                  <a:off x="1074639" y="2750603"/>
                  <a:ext cx="651019" cy="43829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sz="1200" i="1" smtClean="0">
                                <a:latin typeface="Cambria Math" panose="02040503050406030204" pitchFamily="18" charset="0"/>
                              </a:rPr>
                            </m:ctrlPr>
                          </m:accPr>
                          <m:e>
                            <m:r>
                              <a:rPr lang="de-DE" sz="1200" b="0" i="1" smtClean="0">
                                <a:latin typeface="Cambria Math" panose="02040503050406030204" pitchFamily="18" charset="0"/>
                              </a:rPr>
                              <m:t>𝑋</m:t>
                            </m:r>
                          </m:e>
                        </m:acc>
                        <m:d>
                          <m:dPr>
                            <m:ctrlPr>
                              <a:rPr lang="de-DE" sz="1200" b="0" i="1" smtClean="0">
                                <a:latin typeface="Cambria Math" panose="02040503050406030204" pitchFamily="18" charset="0"/>
                              </a:rPr>
                            </m:ctrlPr>
                          </m:dPr>
                          <m:e>
                            <m:r>
                              <a:rPr lang="de-DE" sz="1200" b="0" i="1" smtClean="0">
                                <a:latin typeface="Cambria Math" panose="02040503050406030204" pitchFamily="18" charset="0"/>
                              </a:rPr>
                              <m:t>𝑘</m:t>
                            </m:r>
                          </m:e>
                          <m:e>
                            <m:r>
                              <a:rPr lang="de-DE" sz="1200" b="0" i="1" smtClean="0">
                                <a:latin typeface="Cambria Math" panose="02040503050406030204" pitchFamily="18" charset="0"/>
                              </a:rPr>
                              <m:t>𝑘</m:t>
                            </m:r>
                          </m:e>
                        </m:d>
                      </m:oMath>
                    </m:oMathPara>
                  </a14:m>
                  <a:endParaRPr lang="de-DE" sz="1200" b="0" dirty="0"/>
                </a:p>
                <a:p>
                  <a:pPr/>
                  <a14:m>
                    <m:oMathPara xmlns:m="http://schemas.openxmlformats.org/officeDocument/2006/math">
                      <m:oMathParaPr>
                        <m:jc m:val="centerGroup"/>
                      </m:oMathParaPr>
                      <m:oMath xmlns:m="http://schemas.openxmlformats.org/officeDocument/2006/math">
                        <m:sSub>
                          <m:sSubPr>
                            <m:ctrlPr>
                              <a:rPr lang="el-GR" sz="1200" i="1">
                                <a:latin typeface="Cambria Math" panose="02040503050406030204" pitchFamily="18" charset="0"/>
                                <a:ea typeface="Cambria Math" panose="02040503050406030204" pitchFamily="18" charset="0"/>
                              </a:rPr>
                            </m:ctrlPr>
                          </m:sSubPr>
                          <m:e>
                            <m:r>
                              <m:rPr>
                                <m:sty m:val="p"/>
                              </m:rPr>
                              <a:rPr lang="el-GR" sz="1200" i="1">
                                <a:latin typeface="Cambria Math" panose="02040503050406030204" pitchFamily="18" charset="0"/>
                                <a:ea typeface="Cambria Math" panose="02040503050406030204" pitchFamily="18" charset="0"/>
                              </a:rPr>
                              <m:t>Σ</m:t>
                            </m:r>
                          </m:e>
                          <m:sub>
                            <m:r>
                              <a:rPr lang="de-DE" sz="1200" b="0" i="1" smtClean="0">
                                <a:latin typeface="Cambria Math" panose="02040503050406030204" pitchFamily="18" charset="0"/>
                                <a:ea typeface="Cambria Math" panose="02040503050406030204" pitchFamily="18" charset="0"/>
                              </a:rPr>
                              <m:t>𝑋</m:t>
                            </m:r>
                          </m:sub>
                        </m:sSub>
                        <m:r>
                          <a:rPr lang="de-DE" sz="1200" i="1">
                            <a:latin typeface="Cambria Math" panose="02040503050406030204" pitchFamily="18" charset="0"/>
                          </a:rPr>
                          <m:t>(</m:t>
                        </m:r>
                        <m:r>
                          <a:rPr lang="de-DE" sz="1200" i="1">
                            <a:latin typeface="Cambria Math" panose="02040503050406030204" pitchFamily="18" charset="0"/>
                          </a:rPr>
                          <m:t>𝑘</m:t>
                        </m:r>
                        <m:r>
                          <a:rPr lang="de-DE" sz="1200" i="1">
                            <a:latin typeface="Cambria Math" panose="02040503050406030204" pitchFamily="18" charset="0"/>
                          </a:rPr>
                          <m:t>|</m:t>
                        </m:r>
                        <m:r>
                          <a:rPr lang="de-DE" sz="1200" i="1">
                            <a:latin typeface="Cambria Math" panose="02040503050406030204" pitchFamily="18" charset="0"/>
                          </a:rPr>
                          <m:t>𝑘</m:t>
                        </m:r>
                        <m:r>
                          <a:rPr lang="de-DE" sz="1200" i="1">
                            <a:latin typeface="Cambria Math" panose="02040503050406030204" pitchFamily="18" charset="0"/>
                          </a:rPr>
                          <m:t>)</m:t>
                        </m:r>
                      </m:oMath>
                    </m:oMathPara>
                  </a14:m>
                  <a:endParaRPr lang="en-GB" sz="1200" dirty="0"/>
                </a:p>
              </p:txBody>
            </p:sp>
          </mc:Choice>
          <mc:Fallback xmlns="">
            <p:sp>
              <p:nvSpPr>
                <p:cNvPr id="26" name="Textfeld 25"/>
                <p:cNvSpPr txBox="1">
                  <a:spLocks noRot="1" noChangeAspect="1" noMove="1" noResize="1" noEditPoints="1" noAdjustHandles="1" noChangeArrowheads="1" noChangeShapeType="1" noTextEdit="1"/>
                </p:cNvSpPr>
                <p:nvPr/>
              </p:nvSpPr>
              <p:spPr>
                <a:xfrm>
                  <a:off x="1074639" y="2750603"/>
                  <a:ext cx="651019" cy="438290"/>
                </a:xfrm>
                <a:prstGeom prst="rect">
                  <a:avLst/>
                </a:prstGeom>
                <a:blipFill>
                  <a:blip r:embed="rId7"/>
                  <a:stretch>
                    <a:fillRect l="-5376" t="-13115" r="-7527" b="-19672"/>
                  </a:stretch>
                </a:blipFill>
              </p:spPr>
              <p:txBody>
                <a:bodyPr/>
                <a:lstStyle/>
                <a:p>
                  <a:r>
                    <a:rPr lang="en-GB">
                      <a:noFill/>
                    </a:rPr>
                    <a:t> </a:t>
                  </a:r>
                </a:p>
              </p:txBody>
            </p:sp>
          </mc:Fallback>
        </mc:AlternateContent>
        <p:sp>
          <p:nvSpPr>
            <p:cNvPr id="27" name="Rechteck 26"/>
            <p:cNvSpPr/>
            <p:nvPr/>
          </p:nvSpPr>
          <p:spPr>
            <a:xfrm>
              <a:off x="1021335" y="3415559"/>
              <a:ext cx="1609426" cy="1176832"/>
            </a:xfrm>
            <a:prstGeom prst="rect">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600" dirty="0">
                  <a:solidFill>
                    <a:schemeClr val="tx1"/>
                  </a:solidFill>
                </a:rPr>
                <a:t>Motion model</a:t>
              </a:r>
            </a:p>
          </p:txBody>
        </p:sp>
        <p:cxnSp>
          <p:nvCxnSpPr>
            <p:cNvPr id="28" name="Gerade Verbindung mit Pfeil 27"/>
            <p:cNvCxnSpPr/>
            <p:nvPr/>
          </p:nvCxnSpPr>
          <p:spPr>
            <a:xfrm flipV="1">
              <a:off x="2630761" y="4147916"/>
              <a:ext cx="1075609" cy="7846"/>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29" name="Rechteck 28"/>
                <p:cNvSpPr/>
                <p:nvPr/>
              </p:nvSpPr>
              <p:spPr>
                <a:xfrm>
                  <a:off x="2604314" y="3569105"/>
                  <a:ext cx="1128503" cy="546399"/>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sz="1200" i="1" smtClean="0">
                                <a:solidFill>
                                  <a:schemeClr val="tx1"/>
                                </a:solidFill>
                                <a:latin typeface="Cambria Math" panose="02040503050406030204" pitchFamily="18" charset="0"/>
                              </a:rPr>
                            </m:ctrlPr>
                          </m:accPr>
                          <m:e>
                            <m:r>
                              <a:rPr lang="de-DE" sz="1200" b="0" i="1" smtClean="0">
                                <a:solidFill>
                                  <a:schemeClr val="tx1"/>
                                </a:solidFill>
                                <a:latin typeface="Cambria Math" panose="02040503050406030204" pitchFamily="18" charset="0"/>
                              </a:rPr>
                              <m:t>𝑋</m:t>
                            </m:r>
                          </m:e>
                        </m:acc>
                        <m:d>
                          <m:dPr>
                            <m:ctrlPr>
                              <a:rPr lang="de-DE" sz="1200" i="1">
                                <a:solidFill>
                                  <a:schemeClr val="tx1"/>
                                </a:solidFill>
                                <a:latin typeface="Cambria Math" panose="02040503050406030204" pitchFamily="18" charset="0"/>
                              </a:rPr>
                            </m:ctrlPr>
                          </m:dPr>
                          <m:e>
                            <m:r>
                              <a:rPr lang="de-DE" sz="1200" i="1">
                                <a:solidFill>
                                  <a:schemeClr val="tx1"/>
                                </a:solidFill>
                                <a:latin typeface="Cambria Math" panose="02040503050406030204" pitchFamily="18" charset="0"/>
                              </a:rPr>
                              <m:t>𝑘</m:t>
                            </m:r>
                            <m:r>
                              <a:rPr lang="de-DE" sz="1200" b="0" i="1" smtClean="0">
                                <a:solidFill>
                                  <a:schemeClr val="tx1"/>
                                </a:solidFill>
                                <a:latin typeface="Cambria Math" panose="02040503050406030204" pitchFamily="18" charset="0"/>
                              </a:rPr>
                              <m:t>+1</m:t>
                            </m:r>
                          </m:e>
                          <m:e>
                            <m:r>
                              <a:rPr lang="de-DE" sz="1200" i="1">
                                <a:solidFill>
                                  <a:schemeClr val="tx1"/>
                                </a:solidFill>
                                <a:latin typeface="Cambria Math" panose="02040503050406030204" pitchFamily="18" charset="0"/>
                              </a:rPr>
                              <m:t>𝑘</m:t>
                            </m:r>
                          </m:e>
                        </m:d>
                      </m:oMath>
                    </m:oMathPara>
                  </a14:m>
                  <a:endParaRPr lang="de-DE" sz="1200" dirty="0">
                    <a:solidFill>
                      <a:schemeClr val="tx1"/>
                    </a:solidFill>
                  </a:endParaRPr>
                </a:p>
                <a:p>
                  <a:pPr/>
                  <a14:m>
                    <m:oMathPara xmlns:m="http://schemas.openxmlformats.org/officeDocument/2006/math">
                      <m:oMathParaPr>
                        <m:jc m:val="centerGroup"/>
                      </m:oMathParaPr>
                      <m:oMath xmlns:m="http://schemas.openxmlformats.org/officeDocument/2006/math">
                        <m:sSub>
                          <m:sSubPr>
                            <m:ctrlPr>
                              <a:rPr lang="el-GR" sz="1200" i="1">
                                <a:solidFill>
                                  <a:schemeClr val="tx1"/>
                                </a:solidFill>
                                <a:latin typeface="Cambria Math" panose="02040503050406030204" pitchFamily="18" charset="0"/>
                                <a:ea typeface="Cambria Math" panose="02040503050406030204" pitchFamily="18" charset="0"/>
                              </a:rPr>
                            </m:ctrlPr>
                          </m:sSubPr>
                          <m:e>
                            <m:r>
                              <m:rPr>
                                <m:sty m:val="p"/>
                              </m:rPr>
                              <a:rPr lang="el-GR" sz="1200" i="1">
                                <a:solidFill>
                                  <a:schemeClr val="tx1"/>
                                </a:solidFill>
                                <a:latin typeface="Cambria Math" panose="02040503050406030204" pitchFamily="18" charset="0"/>
                                <a:ea typeface="Cambria Math" panose="02040503050406030204" pitchFamily="18" charset="0"/>
                              </a:rPr>
                              <m:t>Σ</m:t>
                            </m:r>
                          </m:e>
                          <m:sub>
                            <m:r>
                              <a:rPr lang="de-DE" sz="1200" b="0" i="1" smtClean="0">
                                <a:solidFill>
                                  <a:schemeClr val="tx1"/>
                                </a:solidFill>
                                <a:latin typeface="Cambria Math" panose="02040503050406030204" pitchFamily="18" charset="0"/>
                                <a:ea typeface="Cambria Math" panose="02040503050406030204" pitchFamily="18" charset="0"/>
                              </a:rPr>
                              <m:t>𝑋</m:t>
                            </m:r>
                          </m:sub>
                        </m:sSub>
                        <m:r>
                          <a:rPr lang="de-DE" sz="1200" i="1">
                            <a:solidFill>
                              <a:schemeClr val="tx1"/>
                            </a:solidFill>
                            <a:latin typeface="Cambria Math" panose="02040503050406030204" pitchFamily="18" charset="0"/>
                          </a:rPr>
                          <m:t>(</m:t>
                        </m:r>
                        <m:r>
                          <a:rPr lang="de-DE" sz="1200" i="1">
                            <a:solidFill>
                              <a:schemeClr val="tx1"/>
                            </a:solidFill>
                            <a:latin typeface="Cambria Math" panose="02040503050406030204" pitchFamily="18" charset="0"/>
                          </a:rPr>
                          <m:t>𝑘</m:t>
                        </m:r>
                        <m:r>
                          <a:rPr lang="de-DE" sz="1200" b="0" i="1" smtClean="0">
                            <a:solidFill>
                              <a:schemeClr val="tx1"/>
                            </a:solidFill>
                            <a:latin typeface="Cambria Math" panose="02040503050406030204" pitchFamily="18" charset="0"/>
                          </a:rPr>
                          <m:t>+1</m:t>
                        </m:r>
                        <m:r>
                          <a:rPr lang="de-DE" sz="1200" i="1">
                            <a:solidFill>
                              <a:schemeClr val="tx1"/>
                            </a:solidFill>
                            <a:latin typeface="Cambria Math" panose="02040503050406030204" pitchFamily="18" charset="0"/>
                          </a:rPr>
                          <m:t>|</m:t>
                        </m:r>
                        <m:r>
                          <a:rPr lang="de-DE" sz="1200" i="1">
                            <a:solidFill>
                              <a:schemeClr val="tx1"/>
                            </a:solidFill>
                            <a:latin typeface="Cambria Math" panose="02040503050406030204" pitchFamily="18" charset="0"/>
                          </a:rPr>
                          <m:t>𝑘</m:t>
                        </m:r>
                        <m:r>
                          <a:rPr lang="de-DE" sz="1200" i="1">
                            <a:solidFill>
                              <a:schemeClr val="tx1"/>
                            </a:solidFill>
                            <a:latin typeface="Cambria Math" panose="02040503050406030204" pitchFamily="18" charset="0"/>
                          </a:rPr>
                          <m:t>)</m:t>
                        </m:r>
                      </m:oMath>
                    </m:oMathPara>
                  </a14:m>
                  <a:endParaRPr lang="en-GB" sz="1200" dirty="0">
                    <a:solidFill>
                      <a:schemeClr val="tx1"/>
                    </a:solidFill>
                  </a:endParaRPr>
                </a:p>
              </p:txBody>
            </p:sp>
          </mc:Choice>
          <mc:Fallback xmlns="">
            <p:sp>
              <p:nvSpPr>
                <p:cNvPr id="29" name="Rechteck 28"/>
                <p:cNvSpPr>
                  <a:spLocks noRot="1" noChangeAspect="1" noMove="1" noResize="1" noEditPoints="1" noAdjustHandles="1" noChangeArrowheads="1" noChangeShapeType="1" noTextEdit="1"/>
                </p:cNvSpPr>
                <p:nvPr/>
              </p:nvSpPr>
              <p:spPr>
                <a:xfrm>
                  <a:off x="2604314" y="3569105"/>
                  <a:ext cx="1128503" cy="546399"/>
                </a:xfrm>
                <a:prstGeom prst="rect">
                  <a:avLst/>
                </a:prstGeom>
                <a:blipFill>
                  <a:blip r:embed="rId8"/>
                  <a:stretch>
                    <a:fillRect b="-5195"/>
                  </a:stretch>
                </a:blipFill>
              </p:spPr>
              <p:txBody>
                <a:bodyPr/>
                <a:lstStyle/>
                <a:p>
                  <a:r>
                    <a:rPr lang="en-GB">
                      <a:noFill/>
                    </a:rPr>
                    <a:t> </a:t>
                  </a:r>
                </a:p>
              </p:txBody>
            </p:sp>
          </mc:Fallback>
        </mc:AlternateContent>
        <p:sp>
          <p:nvSpPr>
            <p:cNvPr id="30" name="Ellipse 29"/>
            <p:cNvSpPr/>
            <p:nvPr/>
          </p:nvSpPr>
          <p:spPr>
            <a:xfrm>
              <a:off x="934940" y="5039155"/>
              <a:ext cx="1771438"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err="1">
                  <a:solidFill>
                    <a:schemeClr val="tx1"/>
                  </a:solidFill>
                </a:rPr>
                <a:t>Odometry</a:t>
              </a:r>
              <a:endParaRPr lang="en-GB" sz="1600" dirty="0">
                <a:solidFill>
                  <a:schemeClr val="tx1"/>
                </a:solidFill>
              </a:endParaRPr>
            </a:p>
          </p:txBody>
        </p:sp>
        <p:cxnSp>
          <p:nvCxnSpPr>
            <p:cNvPr id="31" name="Gerade Verbindung mit Pfeil 30"/>
            <p:cNvCxnSpPr>
              <a:stCxn id="30" idx="0"/>
              <a:endCxn id="27" idx="2"/>
            </p:cNvCxnSpPr>
            <p:nvPr/>
          </p:nvCxnSpPr>
          <p:spPr>
            <a:xfrm flipV="1">
              <a:off x="1820660" y="4592391"/>
              <a:ext cx="5389" cy="446764"/>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32" name="Gerade Verbindung mit Pfeil 31"/>
            <p:cNvCxnSpPr>
              <a:endCxn id="27" idx="0"/>
            </p:cNvCxnSpPr>
            <p:nvPr/>
          </p:nvCxnSpPr>
          <p:spPr>
            <a:xfrm>
              <a:off x="1820659" y="2750603"/>
              <a:ext cx="5389" cy="664956"/>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grpSp>
      <p:pic>
        <p:nvPicPr>
          <p:cNvPr id="2" name="Grafik 1"/>
          <p:cNvPicPr>
            <a:picLocks noChangeAspect="1"/>
          </p:cNvPicPr>
          <p:nvPr/>
        </p:nvPicPr>
        <p:blipFill>
          <a:blip r:embed="rId9"/>
          <a:stretch>
            <a:fillRect/>
          </a:stretch>
        </p:blipFill>
        <p:spPr>
          <a:xfrm>
            <a:off x="4983123" y="4744678"/>
            <a:ext cx="3934690" cy="1044186"/>
          </a:xfrm>
          <a:prstGeom prst="rect">
            <a:avLst/>
          </a:prstGeom>
        </p:spPr>
      </p:pic>
      <p:pic>
        <p:nvPicPr>
          <p:cNvPr id="3" name="Grafik 2"/>
          <p:cNvPicPr>
            <a:picLocks noChangeAspect="1"/>
          </p:cNvPicPr>
          <p:nvPr/>
        </p:nvPicPr>
        <p:blipFill>
          <a:blip r:embed="rId10"/>
          <a:stretch>
            <a:fillRect/>
          </a:stretch>
        </p:blipFill>
        <p:spPr>
          <a:xfrm>
            <a:off x="2683087" y="3111970"/>
            <a:ext cx="2555880" cy="524344"/>
          </a:xfrm>
          <a:prstGeom prst="rect">
            <a:avLst/>
          </a:prstGeom>
        </p:spPr>
      </p:pic>
    </p:spTree>
    <p:extLst>
      <p:ext uri="{BB962C8B-B14F-4D97-AF65-F5344CB8AC3E}">
        <p14:creationId xmlns:p14="http://schemas.microsoft.com/office/powerpoint/2010/main" val="3119053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lvl="0">
              <a:buSzPct val="25000"/>
            </a:pPr>
            <a:r>
              <a:rPr lang="en-GB" sz="3200" dirty="0"/>
              <a:t>EKF Implementation</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7 of 20</a:t>
            </a:r>
            <a:endParaRPr lang="en-GB" sz="1050" dirty="0">
              <a:solidFill>
                <a:srgbClr val="3E545F"/>
              </a:solidFill>
              <a:sym typeface="Arial"/>
            </a:endParaRPr>
          </a:p>
        </p:txBody>
      </p:sp>
      <p:sp>
        <p:nvSpPr>
          <p:cNvPr id="32" name="Rechteck 31"/>
          <p:cNvSpPr/>
          <p:nvPr/>
        </p:nvSpPr>
        <p:spPr>
          <a:xfrm>
            <a:off x="746514" y="3042172"/>
            <a:ext cx="7562340" cy="172512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Prediction       </a:t>
            </a:r>
          </a:p>
        </p:txBody>
      </p:sp>
      <p:sp>
        <p:nvSpPr>
          <p:cNvPr id="33" name="Ellipse 32"/>
          <p:cNvSpPr/>
          <p:nvPr/>
        </p:nvSpPr>
        <p:spPr>
          <a:xfrm>
            <a:off x="3834103" y="5189403"/>
            <a:ext cx="1474226"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Map</a:t>
            </a:r>
          </a:p>
        </p:txBody>
      </p:sp>
      <p:sp>
        <p:nvSpPr>
          <p:cNvPr id="34" name="Rechteck 33"/>
          <p:cNvSpPr/>
          <p:nvPr/>
        </p:nvSpPr>
        <p:spPr>
          <a:xfrm>
            <a:off x="6346505" y="1402125"/>
            <a:ext cx="1637776" cy="77271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Matching</a:t>
            </a:r>
          </a:p>
        </p:txBody>
      </p:sp>
      <p:cxnSp>
        <p:nvCxnSpPr>
          <p:cNvPr id="35" name="Gerade Verbindung mit Pfeil 34"/>
          <p:cNvCxnSpPr>
            <a:stCxn id="34" idx="1"/>
            <a:endCxn id="36" idx="3"/>
          </p:cNvCxnSpPr>
          <p:nvPr/>
        </p:nvCxnSpPr>
        <p:spPr>
          <a:xfrm flipH="1" flipV="1">
            <a:off x="2644935" y="1787720"/>
            <a:ext cx="3701570" cy="764"/>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36" name="Rechteck 35"/>
          <p:cNvSpPr/>
          <p:nvPr/>
        </p:nvSpPr>
        <p:spPr>
          <a:xfrm>
            <a:off x="1007159" y="1401361"/>
            <a:ext cx="1637776" cy="77271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Update</a:t>
            </a:r>
          </a:p>
        </p:txBody>
      </p:sp>
      <p:sp>
        <p:nvSpPr>
          <p:cNvPr id="53" name="Ellipse 52"/>
          <p:cNvSpPr/>
          <p:nvPr/>
        </p:nvSpPr>
        <p:spPr>
          <a:xfrm>
            <a:off x="6428280" y="5190299"/>
            <a:ext cx="1474226" cy="444330"/>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LRF</a:t>
            </a:r>
          </a:p>
        </p:txBody>
      </p:sp>
      <p:sp>
        <p:nvSpPr>
          <p:cNvPr id="58" name="Rechteck 57"/>
          <p:cNvSpPr/>
          <p:nvPr/>
        </p:nvSpPr>
        <p:spPr>
          <a:xfrm>
            <a:off x="3671991" y="3388836"/>
            <a:ext cx="4428519" cy="1176832"/>
          </a:xfrm>
          <a:prstGeom prst="rect">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Observation model</a:t>
            </a:r>
          </a:p>
        </p:txBody>
      </p:sp>
      <mc:AlternateContent xmlns:mc="http://schemas.openxmlformats.org/markup-compatibility/2006" xmlns:a14="http://schemas.microsoft.com/office/drawing/2010/main">
        <mc:Choice Requires="a14">
          <p:sp>
            <p:nvSpPr>
              <p:cNvPr id="60" name="Textfeld 59"/>
              <p:cNvSpPr txBox="1"/>
              <p:nvPr/>
            </p:nvSpPr>
            <p:spPr>
              <a:xfrm>
                <a:off x="1029109" y="2360066"/>
                <a:ext cx="657231" cy="4367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𝑋</m:t>
                          </m:r>
                        </m:e>
                      </m:acc>
                      <m:d>
                        <m:dPr>
                          <m:ctrlPr>
                            <a:rPr lang="de-DE" b="0" i="1" smtClean="0">
                              <a:latin typeface="Cambria Math" panose="02040503050406030204" pitchFamily="18" charset="0"/>
                            </a:rPr>
                          </m:ctrlPr>
                        </m:dPr>
                        <m:e>
                          <m:r>
                            <a:rPr lang="de-DE" b="0" i="1" smtClean="0">
                              <a:latin typeface="Cambria Math" panose="02040503050406030204" pitchFamily="18" charset="0"/>
                            </a:rPr>
                            <m:t>𝑘</m:t>
                          </m:r>
                        </m:e>
                        <m:e>
                          <m:r>
                            <a:rPr lang="de-DE" b="0" i="1" smtClean="0">
                              <a:latin typeface="Cambria Math" panose="02040503050406030204" pitchFamily="18" charset="0"/>
                            </a:rPr>
                            <m:t>𝑘</m:t>
                          </m:r>
                        </m:e>
                      </m:d>
                    </m:oMath>
                  </m:oMathPara>
                </a14:m>
                <a:endParaRPr lang="de-DE" b="0" dirty="0"/>
              </a:p>
              <a:p>
                <a:pPr/>
                <a14:m>
                  <m:oMathPara xmlns:m="http://schemas.openxmlformats.org/officeDocument/2006/math">
                    <m:oMathParaPr>
                      <m:jc m:val="centerGroup"/>
                    </m:oMathParaPr>
                    <m:oMath xmlns:m="http://schemas.openxmlformats.org/officeDocument/2006/math">
                      <m:sSub>
                        <m:sSubPr>
                          <m:ctrlPr>
                            <a:rPr lang="el-GR" i="1">
                              <a:latin typeface="Cambria Math" panose="02040503050406030204" pitchFamily="18" charset="0"/>
                              <a:ea typeface="Cambria Math" panose="02040503050406030204" pitchFamily="18" charset="0"/>
                            </a:rPr>
                          </m:ctrlPr>
                        </m:sSubPr>
                        <m:e>
                          <m:r>
                            <m:rPr>
                              <m:sty m:val="p"/>
                            </m:rPr>
                            <a:rPr lang="el-GR" i="1">
                              <a:latin typeface="Cambria Math" panose="02040503050406030204" pitchFamily="18" charset="0"/>
                              <a:ea typeface="Cambria Math" panose="02040503050406030204" pitchFamily="18" charset="0"/>
                            </a:rPr>
                            <m:t>Σ</m:t>
                          </m:r>
                        </m:e>
                        <m:sub>
                          <m:r>
                            <a:rPr lang="de-DE" b="0" i="1" smtClean="0">
                              <a:latin typeface="Cambria Math" panose="02040503050406030204" pitchFamily="18" charset="0"/>
                              <a:ea typeface="Cambria Math" panose="02040503050406030204" pitchFamily="18" charset="0"/>
                            </a:rPr>
                            <m:t>𝑋</m:t>
                          </m:r>
                        </m:sub>
                      </m:sSub>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r>
                        <a:rPr lang="de-DE" i="1">
                          <a:latin typeface="Cambria Math" panose="02040503050406030204" pitchFamily="18" charset="0"/>
                        </a:rPr>
                        <m:t>𝑘</m:t>
                      </m:r>
                      <m:r>
                        <a:rPr lang="de-DE" i="1">
                          <a:latin typeface="Cambria Math" panose="02040503050406030204" pitchFamily="18" charset="0"/>
                        </a:rPr>
                        <m:t>)</m:t>
                      </m:r>
                    </m:oMath>
                  </m:oMathPara>
                </a14:m>
                <a:endParaRPr lang="en-GB" dirty="0"/>
              </a:p>
            </p:txBody>
          </p:sp>
        </mc:Choice>
        <mc:Fallback xmlns="">
          <p:sp>
            <p:nvSpPr>
              <p:cNvPr id="60" name="Textfeld 59"/>
              <p:cNvSpPr txBox="1">
                <a:spLocks noRot="1" noChangeAspect="1" noMove="1" noResize="1" noEditPoints="1" noAdjustHandles="1" noChangeArrowheads="1" noChangeShapeType="1" noTextEdit="1"/>
              </p:cNvSpPr>
              <p:nvPr/>
            </p:nvSpPr>
            <p:spPr>
              <a:xfrm>
                <a:off x="1029109" y="2360066"/>
                <a:ext cx="657231" cy="436723"/>
              </a:xfrm>
              <a:prstGeom prst="rect">
                <a:avLst/>
              </a:prstGeom>
              <a:blipFill>
                <a:blip r:embed="rId4"/>
                <a:stretch>
                  <a:fillRect l="-4630" t="-11111" r="-7407" b="-16667"/>
                </a:stretch>
              </a:blipFill>
            </p:spPr>
            <p:txBody>
              <a:bodyPr/>
              <a:lstStyle/>
              <a:p>
                <a:r>
                  <a:rPr lang="en-GB">
                    <a:noFill/>
                  </a:rPr>
                  <a:t> </a:t>
                </a:r>
              </a:p>
            </p:txBody>
          </p:sp>
        </mc:Fallback>
      </mc:AlternateContent>
      <p:sp>
        <p:nvSpPr>
          <p:cNvPr id="61" name="Rechteck 60"/>
          <p:cNvSpPr/>
          <p:nvPr/>
        </p:nvSpPr>
        <p:spPr>
          <a:xfrm>
            <a:off x="3834103" y="3930008"/>
            <a:ext cx="1474225" cy="451509"/>
          </a:xfrm>
          <a:prstGeom prst="rect">
            <a:avLst/>
          </a:prstGeom>
          <a:solidFill>
            <a:schemeClr val="bg2">
              <a:lumMod val="20000"/>
              <a:lumOff val="80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Ray casting</a:t>
            </a:r>
          </a:p>
        </p:txBody>
      </p:sp>
      <p:cxnSp>
        <p:nvCxnSpPr>
          <p:cNvPr id="62" name="Gerade Verbindung mit Pfeil 61"/>
          <p:cNvCxnSpPr>
            <a:stCxn id="53" idx="0"/>
            <a:endCxn id="64" idx="2"/>
          </p:cNvCxnSpPr>
          <p:nvPr/>
        </p:nvCxnSpPr>
        <p:spPr>
          <a:xfrm flipV="1">
            <a:off x="7165393" y="4390288"/>
            <a:ext cx="1" cy="800011"/>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63" name="Gerade Verbindung mit Pfeil 62"/>
          <p:cNvCxnSpPr>
            <a:stCxn id="33" idx="0"/>
            <a:endCxn id="61" idx="2"/>
          </p:cNvCxnSpPr>
          <p:nvPr/>
        </p:nvCxnSpPr>
        <p:spPr>
          <a:xfrm flipV="1">
            <a:off x="4571216" y="4381517"/>
            <a:ext cx="0" cy="807886"/>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64" name="Rechteck 63"/>
          <p:cNvSpPr/>
          <p:nvPr/>
        </p:nvSpPr>
        <p:spPr>
          <a:xfrm>
            <a:off x="6428281" y="3930007"/>
            <a:ext cx="1474225" cy="460281"/>
          </a:xfrm>
          <a:prstGeom prst="rect">
            <a:avLst/>
          </a:prstGeom>
          <a:solidFill>
            <a:schemeClr val="bg2">
              <a:lumMod val="20000"/>
              <a:lumOff val="80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ICP</a:t>
            </a:r>
          </a:p>
        </p:txBody>
      </p:sp>
      <p:cxnSp>
        <p:nvCxnSpPr>
          <p:cNvPr id="65" name="Gerade Verbindung mit Pfeil 64"/>
          <p:cNvCxnSpPr>
            <a:stCxn id="61" idx="3"/>
            <a:endCxn id="64" idx="1"/>
          </p:cNvCxnSpPr>
          <p:nvPr/>
        </p:nvCxnSpPr>
        <p:spPr>
          <a:xfrm>
            <a:off x="5308328" y="4155763"/>
            <a:ext cx="1119953" cy="4385"/>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66" name="Rechteck 65"/>
              <p:cNvSpPr/>
              <p:nvPr/>
            </p:nvSpPr>
            <p:spPr>
              <a:xfrm>
                <a:off x="7165393" y="4792653"/>
                <a:ext cx="1203343"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de-DE" b="0" i="1" smtClean="0">
                              <a:latin typeface="Cambria Math" panose="02040503050406030204" pitchFamily="18" charset="0"/>
                            </a:rPr>
                            <m:t>𝑚</m:t>
                          </m:r>
                        </m:e>
                        <m:sub>
                          <m:r>
                            <a:rPr lang="de-DE" b="0" i="1" smtClean="0">
                              <a:latin typeface="Cambria Math" panose="02040503050406030204" pitchFamily="18" charset="0"/>
                            </a:rPr>
                            <m:t>𝐿𝑅𝐹</m:t>
                          </m:r>
                        </m:sub>
                      </m:sSub>
                      <m:r>
                        <a:rPr lang="de-DE" b="0" i="1" smtClean="0">
                          <a:latin typeface="Cambria Math" panose="02040503050406030204" pitchFamily="18" charset="0"/>
                        </a:rPr>
                        <m:t>(</m:t>
                      </m:r>
                      <m:r>
                        <a:rPr lang="de-DE" b="0" i="1" smtClean="0">
                          <a:latin typeface="Cambria Math" panose="02040503050406030204" pitchFamily="18" charset="0"/>
                        </a:rPr>
                        <m:t>𝑘</m:t>
                      </m:r>
                      <m:r>
                        <a:rPr lang="de-DE" b="0" i="1" smtClean="0">
                          <a:latin typeface="Cambria Math" panose="02040503050406030204" pitchFamily="18" charset="0"/>
                        </a:rPr>
                        <m:t>+1)</m:t>
                      </m:r>
                    </m:oMath>
                  </m:oMathPara>
                </a14:m>
                <a:endParaRPr lang="en-GB" dirty="0"/>
              </a:p>
            </p:txBody>
          </p:sp>
        </mc:Choice>
        <mc:Fallback xmlns="">
          <p:sp>
            <p:nvSpPr>
              <p:cNvPr id="66" name="Rechteck 65"/>
              <p:cNvSpPr>
                <a:spLocks noRot="1" noChangeAspect="1" noMove="1" noResize="1" noEditPoints="1" noAdjustHandles="1" noChangeArrowheads="1" noChangeShapeType="1" noTextEdit="1"/>
              </p:cNvSpPr>
              <p:nvPr/>
            </p:nvSpPr>
            <p:spPr>
              <a:xfrm>
                <a:off x="7165393" y="4792653"/>
                <a:ext cx="1203343" cy="307777"/>
              </a:xfrm>
              <a:prstGeom prst="rect">
                <a:avLst/>
              </a:prstGeom>
              <a:blipFill>
                <a:blip r:embed="rId5"/>
                <a:stretch>
                  <a:fillRect b="-7843"/>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67" name="Rechteck 66"/>
              <p:cNvSpPr/>
              <p:nvPr/>
            </p:nvSpPr>
            <p:spPr>
              <a:xfrm>
                <a:off x="5337944" y="3753079"/>
                <a:ext cx="1054100" cy="30777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𝑚</m:t>
                          </m:r>
                        </m:e>
                      </m:acc>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m:oMathPara>
                </a14:m>
                <a:endParaRPr lang="en-GB" dirty="0"/>
              </a:p>
            </p:txBody>
          </p:sp>
        </mc:Choice>
        <mc:Fallback xmlns="">
          <p:sp>
            <p:nvSpPr>
              <p:cNvPr id="67" name="Rechteck 66"/>
              <p:cNvSpPr>
                <a:spLocks noRot="1" noChangeAspect="1" noMove="1" noResize="1" noEditPoints="1" noAdjustHandles="1" noChangeArrowheads="1" noChangeShapeType="1" noTextEdit="1"/>
              </p:cNvSpPr>
              <p:nvPr/>
            </p:nvSpPr>
            <p:spPr>
              <a:xfrm>
                <a:off x="5337944" y="3753079"/>
                <a:ext cx="1054100" cy="307777"/>
              </a:xfrm>
              <a:prstGeom prst="rect">
                <a:avLst/>
              </a:prstGeom>
              <a:blipFill>
                <a:blip r:embed="rId6"/>
                <a:stretch>
                  <a:fillRect t="-2000"/>
                </a:stretch>
              </a:blipFill>
            </p:spPr>
            <p:txBody>
              <a:bodyPr/>
              <a:lstStyle/>
              <a:p>
                <a:r>
                  <a:rPr lang="en-GB">
                    <a:noFill/>
                  </a:rPr>
                  <a:t> </a:t>
                </a:r>
              </a:p>
            </p:txBody>
          </p:sp>
        </mc:Fallback>
      </mc:AlternateContent>
      <p:cxnSp>
        <p:nvCxnSpPr>
          <p:cNvPr id="68" name="Gerade Verbindung mit Pfeil 67"/>
          <p:cNvCxnSpPr>
            <a:stCxn id="64" idx="0"/>
            <a:endCxn id="34" idx="2"/>
          </p:cNvCxnSpPr>
          <p:nvPr/>
        </p:nvCxnSpPr>
        <p:spPr>
          <a:xfrm flipH="1" flipV="1">
            <a:off x="7165393" y="2174843"/>
            <a:ext cx="1" cy="1755164"/>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sp>
        <p:nvSpPr>
          <p:cNvPr id="69" name="Rechteck 68"/>
          <p:cNvSpPr/>
          <p:nvPr/>
        </p:nvSpPr>
        <p:spPr>
          <a:xfrm>
            <a:off x="1021335" y="3415559"/>
            <a:ext cx="1609426" cy="1176832"/>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Motion model</a:t>
            </a:r>
          </a:p>
        </p:txBody>
      </p:sp>
      <p:cxnSp>
        <p:nvCxnSpPr>
          <p:cNvPr id="70" name="Gerade Verbindung mit Pfeil 69"/>
          <p:cNvCxnSpPr>
            <a:endCxn id="61" idx="1"/>
          </p:cNvCxnSpPr>
          <p:nvPr/>
        </p:nvCxnSpPr>
        <p:spPr>
          <a:xfrm>
            <a:off x="2630761" y="4155762"/>
            <a:ext cx="1203342" cy="1"/>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71" name="Rechteck 70"/>
              <p:cNvSpPr/>
              <p:nvPr/>
            </p:nvSpPr>
            <p:spPr>
              <a:xfrm>
                <a:off x="2380233" y="3601517"/>
                <a:ext cx="1542286" cy="54906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solidFill>
                                <a:schemeClr val="tx1"/>
                              </a:solidFill>
                              <a:latin typeface="Cambria Math" panose="02040503050406030204" pitchFamily="18" charset="0"/>
                            </a:rPr>
                          </m:ctrlPr>
                        </m:accPr>
                        <m:e>
                          <m:r>
                            <a:rPr lang="de-DE" b="0" i="1" smtClean="0">
                              <a:solidFill>
                                <a:schemeClr val="tx1"/>
                              </a:solidFill>
                              <a:latin typeface="Cambria Math" panose="02040503050406030204" pitchFamily="18" charset="0"/>
                            </a:rPr>
                            <m:t>𝑋</m:t>
                          </m:r>
                        </m:e>
                      </m:acc>
                      <m:d>
                        <m:dPr>
                          <m:ctrlPr>
                            <a:rPr lang="de-DE" i="1">
                              <a:solidFill>
                                <a:schemeClr val="tx1"/>
                              </a:solidFill>
                              <a:latin typeface="Cambria Math" panose="02040503050406030204" pitchFamily="18" charset="0"/>
                            </a:rPr>
                          </m:ctrlPr>
                        </m:dPr>
                        <m:e>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e>
                        <m:e>
                          <m:r>
                            <a:rPr lang="de-DE" i="1">
                              <a:solidFill>
                                <a:schemeClr val="tx1"/>
                              </a:solidFill>
                              <a:latin typeface="Cambria Math" panose="02040503050406030204" pitchFamily="18" charset="0"/>
                            </a:rPr>
                            <m:t>𝑘</m:t>
                          </m:r>
                        </m:e>
                      </m:d>
                    </m:oMath>
                  </m:oMathPara>
                </a14:m>
                <a:endParaRPr lang="de-DE" dirty="0">
                  <a:solidFill>
                    <a:schemeClr val="tx1"/>
                  </a:solidFill>
                </a:endParaRPr>
              </a:p>
              <a:p>
                <a:pPr/>
                <a14:m>
                  <m:oMathPara xmlns:m="http://schemas.openxmlformats.org/officeDocument/2006/math">
                    <m:oMathParaPr>
                      <m:jc m:val="centerGroup"/>
                    </m:oMathParaPr>
                    <m:oMath xmlns:m="http://schemas.openxmlformats.org/officeDocument/2006/math">
                      <m:sSub>
                        <m:sSubPr>
                          <m:ctrlPr>
                            <a:rPr lang="el-GR" i="1">
                              <a:solidFill>
                                <a:schemeClr val="tx1"/>
                              </a:solidFill>
                              <a:latin typeface="Cambria Math" panose="02040503050406030204" pitchFamily="18" charset="0"/>
                              <a:ea typeface="Cambria Math" panose="02040503050406030204" pitchFamily="18" charset="0"/>
                            </a:rPr>
                          </m:ctrlPr>
                        </m:sSubPr>
                        <m:e>
                          <m:r>
                            <m:rPr>
                              <m:sty m:val="p"/>
                            </m:rPr>
                            <a:rPr lang="el-GR" i="1">
                              <a:solidFill>
                                <a:schemeClr val="tx1"/>
                              </a:solidFill>
                              <a:latin typeface="Cambria Math" panose="02040503050406030204" pitchFamily="18" charset="0"/>
                              <a:ea typeface="Cambria Math" panose="02040503050406030204" pitchFamily="18" charset="0"/>
                            </a:rPr>
                            <m:t>Σ</m:t>
                          </m:r>
                        </m:e>
                        <m:sub>
                          <m:r>
                            <a:rPr lang="de-DE" b="0" i="1" smtClean="0">
                              <a:solidFill>
                                <a:schemeClr val="tx1"/>
                              </a:solidFill>
                              <a:latin typeface="Cambria Math" panose="02040503050406030204" pitchFamily="18" charset="0"/>
                              <a:ea typeface="Cambria Math" panose="02040503050406030204" pitchFamily="18" charset="0"/>
                            </a:rPr>
                            <m:t>𝑋</m:t>
                          </m:r>
                        </m:sub>
                      </m:sSub>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i="1">
                          <a:solidFill>
                            <a:schemeClr val="tx1"/>
                          </a:solidFill>
                          <a:latin typeface="Cambria Math" panose="02040503050406030204" pitchFamily="18" charset="0"/>
                        </a:rPr>
                        <m:t>)</m:t>
                      </m:r>
                    </m:oMath>
                  </m:oMathPara>
                </a14:m>
                <a:endParaRPr lang="en-GB" dirty="0">
                  <a:solidFill>
                    <a:schemeClr val="tx1"/>
                  </a:solidFill>
                </a:endParaRPr>
              </a:p>
            </p:txBody>
          </p:sp>
        </mc:Choice>
        <mc:Fallback xmlns="">
          <p:sp>
            <p:nvSpPr>
              <p:cNvPr id="71" name="Rechteck 70"/>
              <p:cNvSpPr>
                <a:spLocks noRot="1" noChangeAspect="1" noMove="1" noResize="1" noEditPoints="1" noAdjustHandles="1" noChangeArrowheads="1" noChangeShapeType="1" noTextEdit="1"/>
              </p:cNvSpPr>
              <p:nvPr/>
            </p:nvSpPr>
            <p:spPr>
              <a:xfrm>
                <a:off x="2380233" y="3601517"/>
                <a:ext cx="1542286" cy="549061"/>
              </a:xfrm>
              <a:prstGeom prst="rect">
                <a:avLst/>
              </a:prstGeom>
              <a:blipFill>
                <a:blip r:embed="rId7"/>
                <a:stretch>
                  <a:fillRect t="-1111" b="-1111"/>
                </a:stretch>
              </a:blipFill>
            </p:spPr>
            <p:txBody>
              <a:bodyPr/>
              <a:lstStyle/>
              <a:p>
                <a:r>
                  <a:rPr lang="en-GB">
                    <a:noFill/>
                  </a:rPr>
                  <a:t> </a:t>
                </a:r>
              </a:p>
            </p:txBody>
          </p:sp>
        </mc:Fallback>
      </mc:AlternateContent>
      <p:sp>
        <p:nvSpPr>
          <p:cNvPr id="72" name="Ellipse 71"/>
          <p:cNvSpPr/>
          <p:nvPr/>
        </p:nvSpPr>
        <p:spPr>
          <a:xfrm>
            <a:off x="979639" y="5186590"/>
            <a:ext cx="1692817"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err="1">
                <a:solidFill>
                  <a:schemeClr val="tx1"/>
                </a:solidFill>
              </a:rPr>
              <a:t>Odometry</a:t>
            </a:r>
            <a:endParaRPr lang="en-GB" sz="1800" dirty="0">
              <a:solidFill>
                <a:schemeClr val="tx1"/>
              </a:solidFill>
            </a:endParaRPr>
          </a:p>
        </p:txBody>
      </p:sp>
      <p:cxnSp>
        <p:nvCxnSpPr>
          <p:cNvPr id="73" name="Gerade Verbindung mit Pfeil 72"/>
          <p:cNvCxnSpPr>
            <a:stCxn id="72" idx="0"/>
            <a:endCxn id="69" idx="2"/>
          </p:cNvCxnSpPr>
          <p:nvPr/>
        </p:nvCxnSpPr>
        <p:spPr>
          <a:xfrm flipV="1">
            <a:off x="1826048" y="4592391"/>
            <a:ext cx="0" cy="594199"/>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74" name="Gerade Verbindung mit Pfeil 73"/>
          <p:cNvCxnSpPr>
            <a:stCxn id="36" idx="2"/>
            <a:endCxn id="69" idx="0"/>
          </p:cNvCxnSpPr>
          <p:nvPr/>
        </p:nvCxnSpPr>
        <p:spPr>
          <a:xfrm>
            <a:off x="1826047" y="2174079"/>
            <a:ext cx="1" cy="1241480"/>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mc:Choice xmlns:a14="http://schemas.microsoft.com/office/drawing/2010/main" Requires="a14">
          <p:sp>
            <p:nvSpPr>
              <p:cNvPr id="27" name="Rechteck 26"/>
              <p:cNvSpPr/>
              <p:nvPr/>
            </p:nvSpPr>
            <p:spPr>
              <a:xfrm>
                <a:off x="7247789" y="2421622"/>
                <a:ext cx="1608210" cy="320472"/>
              </a:xfrm>
              <a:prstGeom prst="rect">
                <a:avLst/>
              </a:prstGeom>
            </p:spPr>
            <p:txBody>
              <a:bodyPr wrap="square">
                <a:spAutoFit/>
              </a:bodyPr>
              <a:lstStyle/>
              <a:p>
                <a:pPr/>
                <a:r>
                  <a:rPr lang="de-DE" b="0" dirty="0"/>
                  <a:t>(</a:t>
                </a:r>
                <a14:m>
                  <m:oMath xmlns:m="http://schemas.openxmlformats.org/officeDocument/2006/math">
                    <m:r>
                      <a:rPr lang="de-DE" b="0" i="1" smtClean="0">
                        <a:latin typeface="Cambria Math" panose="02040503050406030204" pitchFamily="18" charset="0"/>
                      </a:rPr>
                      <m:t>𝑍</m:t>
                    </m:r>
                    <m:r>
                      <a:rPr lang="de-DE" b="0" i="1" smtClean="0">
                        <a:latin typeface="Cambria Math" panose="02040503050406030204" pitchFamily="18" charset="0"/>
                      </a:rPr>
                      <m:t> −</m:t>
                    </m:r>
                    <m:acc>
                      <m:accPr>
                        <m:chr m:val="̂"/>
                        <m:ctrlPr>
                          <a:rPr lang="en-GB" i="1" smtClean="0">
                            <a:latin typeface="Cambria Math" panose="02040503050406030204" pitchFamily="18" charset="0"/>
                          </a:rPr>
                        </m:ctrlPr>
                      </m:accPr>
                      <m:e>
                        <m:sSub>
                          <m:sSubPr>
                            <m:ctrlPr>
                              <a:rPr lang="en-GB" i="1" smtClean="0">
                                <a:latin typeface="Cambria Math" panose="02040503050406030204" pitchFamily="18" charset="0"/>
                              </a:rPr>
                            </m:ctrlPr>
                          </m:sSubPr>
                          <m:e>
                            <m:r>
                              <a:rPr lang="de-DE" b="0" i="1" smtClean="0">
                                <a:latin typeface="Cambria Math" panose="02040503050406030204" pitchFamily="18" charset="0"/>
                              </a:rPr>
                              <m:t>𝑍</m:t>
                            </m:r>
                          </m:e>
                          <m:sub>
                            <m:r>
                              <a:rPr lang="de-DE" b="0" i="1" smtClean="0">
                                <a:latin typeface="Cambria Math" panose="02040503050406030204" pitchFamily="18" charset="0"/>
                              </a:rPr>
                              <m:t>𝑖</m:t>
                            </m:r>
                          </m:sub>
                        </m:sSub>
                      </m:e>
                    </m:acc>
                    <m:r>
                      <a:rPr lang="de-DE" b="0" i="1" smtClean="0">
                        <a:latin typeface="Cambria Math" panose="02040503050406030204" pitchFamily="18" charset="0"/>
                      </a:rPr>
                      <m:t>)</m:t>
                    </m:r>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a14:m>
                <a:endParaRPr lang="en-GB" dirty="0"/>
              </a:p>
            </p:txBody>
          </p:sp>
        </mc:Choice>
        <mc:Fallback>
          <p:sp>
            <p:nvSpPr>
              <p:cNvPr id="27" name="Rechteck 26"/>
              <p:cNvSpPr>
                <a:spLocks noRot="1" noChangeAspect="1" noMove="1" noResize="1" noEditPoints="1" noAdjustHandles="1" noChangeArrowheads="1" noChangeShapeType="1" noTextEdit="1"/>
              </p:cNvSpPr>
              <p:nvPr/>
            </p:nvSpPr>
            <p:spPr>
              <a:xfrm>
                <a:off x="7247789" y="2421622"/>
                <a:ext cx="1608210" cy="320472"/>
              </a:xfrm>
              <a:prstGeom prst="rect">
                <a:avLst/>
              </a:prstGeom>
              <a:blipFill>
                <a:blip r:embed="rId8"/>
                <a:stretch>
                  <a:fillRect l="-1136" t="-1887" b="-16981"/>
                </a:stretch>
              </a:blipFill>
            </p:spPr>
            <p:txBody>
              <a:bodyPr/>
              <a:lstStyle/>
              <a:p>
                <a:r>
                  <a:rPr lang="en-GB">
                    <a:noFill/>
                  </a:rPr>
                  <a:t> </a:t>
                </a:r>
              </a:p>
            </p:txBody>
          </p:sp>
        </mc:Fallback>
      </mc:AlternateContent>
    </p:spTree>
    <p:extLst>
      <p:ext uri="{BB962C8B-B14F-4D97-AF65-F5344CB8AC3E}">
        <p14:creationId xmlns:p14="http://schemas.microsoft.com/office/powerpoint/2010/main" val="2347065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Observation Model</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8 of 20</a:t>
            </a:r>
            <a:endParaRPr lang="en-GB" sz="1050" dirty="0">
              <a:solidFill>
                <a:srgbClr val="3E545F"/>
              </a:solidFill>
              <a:sym typeface="Arial"/>
            </a:endParaRPr>
          </a:p>
        </p:txBody>
      </p:sp>
      <p:sp>
        <p:nvSpPr>
          <p:cNvPr id="18" name="Rechteck 17"/>
          <p:cNvSpPr/>
          <p:nvPr/>
        </p:nvSpPr>
        <p:spPr>
          <a:xfrm>
            <a:off x="287337" y="956915"/>
            <a:ext cx="1705916" cy="577850"/>
          </a:xfrm>
          <a:prstGeom prst="rect">
            <a:avLst/>
          </a:prstGeom>
        </p:spPr>
        <p:txBody>
          <a:bodyPr wrap="none">
            <a:spAutoFit/>
          </a:bodyPr>
          <a:lstStyle/>
          <a:p>
            <a:pPr lvl="0">
              <a:lnSpc>
                <a:spcPct val="150000"/>
              </a:lnSpc>
              <a:buClr>
                <a:srgbClr val="009FE3"/>
              </a:buClr>
              <a:buSzPct val="25000"/>
            </a:pPr>
            <a:r>
              <a:rPr lang="en-GB" sz="2400" b="1" dirty="0">
                <a:solidFill>
                  <a:schemeClr val="dk1"/>
                </a:solidFill>
              </a:rPr>
              <a:t>Important:</a:t>
            </a:r>
          </a:p>
        </p:txBody>
      </p:sp>
      <p:sp>
        <p:nvSpPr>
          <p:cNvPr id="12" name="Abgerundetes Rechteck 11"/>
          <p:cNvSpPr/>
          <p:nvPr/>
        </p:nvSpPr>
        <p:spPr>
          <a:xfrm>
            <a:off x="1019174" y="2736259"/>
            <a:ext cx="7703043" cy="710877"/>
          </a:xfrm>
          <a:prstGeom prst="roundRect">
            <a:avLst/>
          </a:prstGeom>
          <a:solidFill>
            <a:srgbClr val="3E545F"/>
          </a:solidFill>
          <a:ln>
            <a:solidFill>
              <a:srgbClr val="039E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GB" sz="2400" b="1" dirty="0">
                <a:solidFill>
                  <a:schemeClr val="bg1">
                    <a:lumMod val="95000"/>
                  </a:schemeClr>
                </a:solidFill>
              </a:rPr>
              <a:t>Comparing distances for each angle does not work</a:t>
            </a:r>
          </a:p>
        </p:txBody>
      </p:sp>
      <p:sp>
        <p:nvSpPr>
          <p:cNvPr id="15" name="Shape 109"/>
          <p:cNvSpPr txBox="1">
            <a:spLocks noGrp="1"/>
          </p:cNvSpPr>
          <p:nvPr>
            <p:ph type="body" idx="2"/>
          </p:nvPr>
        </p:nvSpPr>
        <p:spPr>
          <a:xfrm>
            <a:off x="513439" y="1585298"/>
            <a:ext cx="8494960" cy="1171509"/>
          </a:xfrm>
          <a:prstGeom prst="rect">
            <a:avLst/>
          </a:prstGeom>
          <a:noFill/>
          <a:ln>
            <a:noFill/>
          </a:ln>
        </p:spPr>
        <p:txBody>
          <a:bodyPr lIns="0" tIns="0" rIns="0" bIns="0" anchor="t" anchorCtr="0">
            <a:noAutofit/>
          </a:bodyPr>
          <a:lstStyle/>
          <a:p>
            <a:pPr lvl="0" indent="-216000">
              <a:lnSpc>
                <a:spcPct val="150000"/>
              </a:lnSpc>
              <a:buClr>
                <a:srgbClr val="009FE3"/>
              </a:buClr>
            </a:pPr>
            <a:r>
              <a:rPr lang="en-GB" sz="2400" b="0" i="0" u="none" strike="noStrike" cap="none" dirty="0">
                <a:solidFill>
                  <a:schemeClr val="dk1"/>
                </a:solidFill>
                <a:sym typeface="Arial"/>
              </a:rPr>
              <a:t>Only compare measurements that represent the same point</a:t>
            </a:r>
          </a:p>
          <a:p>
            <a:pPr lvl="1" indent="-216000">
              <a:lnSpc>
                <a:spcPct val="150000"/>
              </a:lnSpc>
              <a:buClr>
                <a:srgbClr val="009FE3"/>
              </a:buClr>
            </a:pPr>
            <a:r>
              <a:rPr lang="en-GB" sz="2200" dirty="0"/>
              <a:t>Think about each laser beam as a landmark</a:t>
            </a:r>
          </a:p>
          <a:p>
            <a:pPr indent="-216000">
              <a:lnSpc>
                <a:spcPct val="150000"/>
              </a:lnSpc>
              <a:buClr>
                <a:srgbClr val="009FE3"/>
              </a:buClr>
            </a:pPr>
            <a:endParaRPr lang="en-GB" sz="2400" b="0" i="0" u="none" strike="noStrike" cap="none" dirty="0">
              <a:solidFill>
                <a:schemeClr val="dk1"/>
              </a:solidFill>
              <a:sym typeface="Arial"/>
            </a:endParaRPr>
          </a:p>
        </p:txBody>
      </p:sp>
      <p:sp>
        <p:nvSpPr>
          <p:cNvPr id="16" name="Rechteck 15"/>
          <p:cNvSpPr/>
          <p:nvPr/>
        </p:nvSpPr>
        <p:spPr>
          <a:xfrm>
            <a:off x="361039" y="3673956"/>
            <a:ext cx="3945311" cy="577850"/>
          </a:xfrm>
          <a:prstGeom prst="rect">
            <a:avLst/>
          </a:prstGeom>
        </p:spPr>
        <p:txBody>
          <a:bodyPr wrap="none">
            <a:spAutoFit/>
          </a:bodyPr>
          <a:lstStyle/>
          <a:p>
            <a:pPr lvl="0">
              <a:lnSpc>
                <a:spcPct val="150000"/>
              </a:lnSpc>
              <a:buClr>
                <a:srgbClr val="009FE3"/>
              </a:buClr>
              <a:buSzPct val="25000"/>
            </a:pPr>
            <a:r>
              <a:rPr lang="en-GB" sz="2400" b="1" dirty="0">
                <a:solidFill>
                  <a:schemeClr val="dk1"/>
                </a:solidFill>
              </a:rPr>
              <a:t>Observation model ideas:</a:t>
            </a:r>
          </a:p>
        </p:txBody>
      </p:sp>
      <p:sp>
        <p:nvSpPr>
          <p:cNvPr id="17" name="Shape 109"/>
          <p:cNvSpPr txBox="1">
            <a:spLocks noGrp="1"/>
          </p:cNvSpPr>
          <p:nvPr>
            <p:ph type="body" idx="2"/>
          </p:nvPr>
        </p:nvSpPr>
        <p:spPr>
          <a:xfrm>
            <a:off x="513439" y="4272691"/>
            <a:ext cx="8494960" cy="1669122"/>
          </a:xfrm>
          <a:prstGeom prst="rect">
            <a:avLst/>
          </a:prstGeom>
          <a:noFill/>
          <a:ln>
            <a:noFill/>
          </a:ln>
        </p:spPr>
        <p:txBody>
          <a:bodyPr lIns="0" tIns="0" rIns="0" bIns="0" anchor="t" anchorCtr="0">
            <a:noAutofit/>
          </a:bodyPr>
          <a:lstStyle/>
          <a:p>
            <a:pPr lvl="0" indent="-216000">
              <a:lnSpc>
                <a:spcPct val="150000"/>
              </a:lnSpc>
              <a:buClr>
                <a:srgbClr val="009FE3"/>
              </a:buClr>
            </a:pPr>
            <a:r>
              <a:rPr lang="en-GB" sz="2400" b="0" i="0" u="none" strike="noStrike" cap="none" dirty="0">
                <a:solidFill>
                  <a:schemeClr val="dk1"/>
                </a:solidFill>
                <a:sym typeface="Arial"/>
              </a:rPr>
              <a:t>Extract landmarks from laser scan</a:t>
            </a:r>
          </a:p>
          <a:p>
            <a:pPr lvl="0" indent="-216000">
              <a:lnSpc>
                <a:spcPct val="150000"/>
              </a:lnSpc>
              <a:buClr>
                <a:srgbClr val="009FE3"/>
              </a:buClr>
            </a:pPr>
            <a:r>
              <a:rPr lang="en-GB" sz="2400" b="0" i="0" u="none" strike="noStrike" cap="none" dirty="0">
                <a:solidFill>
                  <a:schemeClr val="dk1"/>
                </a:solidFill>
                <a:sym typeface="Arial"/>
              </a:rPr>
              <a:t>Extract line segments</a:t>
            </a:r>
          </a:p>
          <a:p>
            <a:pPr indent="-216000">
              <a:lnSpc>
                <a:spcPct val="150000"/>
              </a:lnSpc>
              <a:buClr>
                <a:srgbClr val="009FE3"/>
              </a:buClr>
            </a:pPr>
            <a:r>
              <a:rPr lang="en-GB" sz="2400" b="0" dirty="0"/>
              <a:t>Using point clouds</a:t>
            </a:r>
          </a:p>
          <a:p>
            <a:pPr indent="-216000">
              <a:lnSpc>
                <a:spcPct val="150000"/>
              </a:lnSpc>
              <a:buClr>
                <a:srgbClr val="009FE3"/>
              </a:buClr>
            </a:pPr>
            <a:endParaRPr lang="en-GB" sz="2400" b="0" i="0" u="none" strike="noStrike" cap="none" dirty="0">
              <a:solidFill>
                <a:schemeClr val="dk1"/>
              </a:solidFill>
              <a:sym typeface="Arial"/>
            </a:endParaRPr>
          </a:p>
        </p:txBody>
      </p:sp>
      <p:sp>
        <p:nvSpPr>
          <p:cNvPr id="20" name="Pfeil nach rechts 19"/>
          <p:cNvSpPr/>
          <p:nvPr/>
        </p:nvSpPr>
        <p:spPr>
          <a:xfrm>
            <a:off x="361039" y="2945633"/>
            <a:ext cx="455838" cy="292131"/>
          </a:xfrm>
          <a:prstGeom prst="rightArrow">
            <a:avLst/>
          </a:prstGeom>
          <a:solidFill>
            <a:srgbClr val="009FE3"/>
          </a:solidFill>
          <a:ln>
            <a:solidFill>
              <a:srgbClr val="3E54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Shape 109"/>
          <p:cNvSpPr txBox="1">
            <a:spLocks noGrp="1"/>
          </p:cNvSpPr>
          <p:nvPr>
            <p:ph type="body" idx="2"/>
          </p:nvPr>
        </p:nvSpPr>
        <p:spPr>
          <a:xfrm>
            <a:off x="513439" y="4272691"/>
            <a:ext cx="8494960" cy="1669122"/>
          </a:xfrm>
          <a:prstGeom prst="rect">
            <a:avLst/>
          </a:prstGeom>
          <a:noFill/>
          <a:ln>
            <a:noFill/>
          </a:ln>
        </p:spPr>
        <p:txBody>
          <a:bodyPr lIns="0" tIns="0" rIns="0" bIns="0" anchor="t" anchorCtr="0">
            <a:noAutofit/>
          </a:bodyPr>
          <a:lstStyle/>
          <a:p>
            <a:pPr lvl="0" indent="-216000">
              <a:lnSpc>
                <a:spcPct val="150000"/>
              </a:lnSpc>
              <a:buClr>
                <a:schemeClr val="bg1">
                  <a:lumMod val="85000"/>
                </a:schemeClr>
              </a:buClr>
            </a:pPr>
            <a:r>
              <a:rPr lang="en-GB" sz="2400" b="0" i="0" u="none" strike="noStrike" cap="none" dirty="0">
                <a:solidFill>
                  <a:schemeClr val="bg1">
                    <a:lumMod val="75000"/>
                  </a:schemeClr>
                </a:solidFill>
                <a:sym typeface="Arial"/>
              </a:rPr>
              <a:t>Extract landmarks from laser scan</a:t>
            </a:r>
          </a:p>
          <a:p>
            <a:pPr lvl="0" indent="-216000">
              <a:lnSpc>
                <a:spcPct val="150000"/>
              </a:lnSpc>
              <a:buClr>
                <a:schemeClr val="bg1">
                  <a:lumMod val="85000"/>
                </a:schemeClr>
              </a:buClr>
            </a:pPr>
            <a:r>
              <a:rPr lang="en-GB" sz="2400" b="0" i="0" u="none" strike="noStrike" cap="none" dirty="0">
                <a:solidFill>
                  <a:schemeClr val="bg1">
                    <a:lumMod val="75000"/>
                  </a:schemeClr>
                </a:solidFill>
                <a:sym typeface="Arial"/>
              </a:rPr>
              <a:t>Extract line segments</a:t>
            </a:r>
          </a:p>
          <a:p>
            <a:pPr indent="-216000">
              <a:lnSpc>
                <a:spcPct val="150000"/>
              </a:lnSpc>
              <a:buClr>
                <a:srgbClr val="009FE3"/>
              </a:buClr>
            </a:pPr>
            <a:r>
              <a:rPr lang="en-GB" sz="2400" b="0" dirty="0"/>
              <a:t>Using point clouds</a:t>
            </a:r>
          </a:p>
          <a:p>
            <a:pPr indent="-216000">
              <a:lnSpc>
                <a:spcPct val="150000"/>
              </a:lnSpc>
              <a:buClr>
                <a:srgbClr val="009FE3"/>
              </a:buClr>
            </a:pPr>
            <a:endParaRPr lang="en-GB" sz="2400" b="0" i="0" u="none" strike="noStrike" cap="none" dirty="0">
              <a:solidFill>
                <a:schemeClr val="dk1"/>
              </a:solidFill>
              <a:sym typeface="Arial"/>
            </a:endParaRPr>
          </a:p>
        </p:txBody>
      </p:sp>
      <p:sp>
        <p:nvSpPr>
          <p:cNvPr id="25" name="Pfeil nach rechts 24"/>
          <p:cNvSpPr/>
          <p:nvPr/>
        </p:nvSpPr>
        <p:spPr>
          <a:xfrm>
            <a:off x="194680" y="5517478"/>
            <a:ext cx="455838" cy="292131"/>
          </a:xfrm>
          <a:prstGeom prst="rightArrow">
            <a:avLst/>
          </a:prstGeom>
          <a:solidFill>
            <a:srgbClr val="009FE3"/>
          </a:solidFill>
          <a:ln>
            <a:solidFill>
              <a:srgbClr val="3E54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29846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par>
                                <p:cTn id="8" presetID="1"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4" grpId="0"/>
      <p:bldP spid="2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88000" y="201600"/>
            <a:ext cx="8567999" cy="543599"/>
          </a:xfrm>
          <a:prstGeom prst="rect">
            <a:avLst/>
          </a:prstGeom>
          <a:noFill/>
          <a:ln>
            <a:noFill/>
          </a:ln>
        </p:spPr>
        <p:txBody>
          <a:bodyPr lIns="0" tIns="0" rIns="0" bIns="0" anchor="b" anchorCtr="0">
            <a:noAutofit/>
          </a:bodyPr>
          <a:lstStyle/>
          <a:p>
            <a:pPr marL="0" marR="0" lvl="0" indent="0" algn="l" rtl="0">
              <a:lnSpc>
                <a:spcPct val="90000"/>
              </a:lnSpc>
              <a:spcBef>
                <a:spcPts val="0"/>
              </a:spcBef>
              <a:spcAft>
                <a:spcPts val="0"/>
              </a:spcAft>
              <a:buSzPct val="25000"/>
              <a:buNone/>
            </a:pPr>
            <a:r>
              <a:rPr lang="en-GB" sz="3200" dirty="0"/>
              <a:t>Ray casting</a:t>
            </a:r>
            <a:endParaRPr lang="en-GB" sz="3200" b="1" i="0" u="none" strike="noStrike" cap="none" dirty="0">
              <a:solidFill>
                <a:srgbClr val="3E545F"/>
              </a:solidFill>
              <a:sym typeface="Arial"/>
            </a:endParaRPr>
          </a:p>
        </p:txBody>
      </p:sp>
      <p:sp>
        <p:nvSpPr>
          <p:cNvPr id="105" name="Shape 105"/>
          <p:cNvSpPr txBox="1">
            <a:spLocks noGrp="1"/>
          </p:cNvSpPr>
          <p:nvPr>
            <p:ph type="ftr" idx="11"/>
          </p:nvPr>
        </p:nvSpPr>
        <p:spPr>
          <a:xfrm>
            <a:off x="287337" y="6227762"/>
            <a:ext cx="731837" cy="396874"/>
          </a:xfrm>
          <a:prstGeom prst="rect">
            <a:avLst/>
          </a:prstGeom>
          <a:noFill/>
          <a:ln>
            <a:noFill/>
          </a:ln>
        </p:spPr>
        <p:txBody>
          <a:bodyPr lIns="0" tIns="0" rIns="0" bIns="0" anchor="t" anchorCtr="0">
            <a:noAutofit/>
          </a:bodyPr>
          <a:lstStyle/>
          <a:p>
            <a:pPr lvl="0">
              <a:buSzPct val="25000"/>
            </a:pPr>
            <a:r>
              <a:rPr lang="en-GB"/>
              <a:t>9 of 20</a:t>
            </a:r>
            <a:endParaRPr lang="en-GB" sz="1050" dirty="0">
              <a:solidFill>
                <a:srgbClr val="3E545F"/>
              </a:solidFill>
              <a:sym typeface="Arial"/>
            </a:endParaRPr>
          </a:p>
        </p:txBody>
      </p:sp>
      <p:pic>
        <p:nvPicPr>
          <p:cNvPr id="1026" name="Picture 2" descr="https://lh4.googleusercontent.com/AZTc8D6AAuFFBxX_eB-FZxoN5oLpK7eB-iGuuUBRCu_IOJXC7L5h6H8PZjlPgeqP3wcEnc_kduITCJTpvN-F3laZCI_8X12pEG_hT42KZtYajhrkHDJGWspdFvdR7kk39CFd1-4BH1o"/>
          <p:cNvPicPr>
            <a:picLocks noChangeAspect="1" noChangeArrowheads="1"/>
          </p:cNvPicPr>
          <p:nvPr/>
        </p:nvPicPr>
        <p:blipFill rotWithShape="1">
          <a:blip r:embed="rId3">
            <a:extLst>
              <a:ext uri="{28A0092B-C50C-407E-A947-70E740481C1C}">
                <a14:useLocalDpi xmlns:a14="http://schemas.microsoft.com/office/drawing/2010/main" val="0"/>
              </a:ext>
            </a:extLst>
          </a:blip>
          <a:srcRect l="13747" t="9857" r="8265" b="11295"/>
          <a:stretch/>
        </p:blipFill>
        <p:spPr bwMode="auto">
          <a:xfrm>
            <a:off x="5931059" y="3644116"/>
            <a:ext cx="2982418" cy="2261550"/>
          </a:xfrm>
          <a:prstGeom prst="rect">
            <a:avLst/>
          </a:prstGeom>
          <a:noFill/>
          <a:extLst>
            <a:ext uri="{909E8E84-426E-40DD-AFC4-6F175D3DCCD1}">
              <a14:hiddenFill xmlns:a14="http://schemas.microsoft.com/office/drawing/2010/main">
                <a:solidFill>
                  <a:srgbClr val="FFFFFF"/>
                </a:solidFill>
              </a14:hiddenFill>
            </a:ext>
          </a:extLst>
        </p:spPr>
      </p:pic>
      <p:sp>
        <p:nvSpPr>
          <p:cNvPr id="8" name="Shape 109"/>
          <p:cNvSpPr txBox="1">
            <a:spLocks noGrp="1"/>
          </p:cNvSpPr>
          <p:nvPr>
            <p:ph type="body" idx="2"/>
          </p:nvPr>
        </p:nvSpPr>
        <p:spPr>
          <a:xfrm>
            <a:off x="287337" y="1090617"/>
            <a:ext cx="8494960" cy="2004214"/>
          </a:xfrm>
          <a:prstGeom prst="rect">
            <a:avLst/>
          </a:prstGeom>
          <a:noFill/>
          <a:ln>
            <a:noFill/>
          </a:ln>
        </p:spPr>
        <p:txBody>
          <a:bodyPr lIns="0" tIns="0" rIns="0" bIns="0" anchor="t" anchorCtr="0">
            <a:noAutofit/>
          </a:bodyPr>
          <a:lstStyle/>
          <a:p>
            <a:pPr indent="-216000">
              <a:lnSpc>
                <a:spcPct val="150000"/>
              </a:lnSpc>
              <a:buClr>
                <a:srgbClr val="009FE3"/>
              </a:buClr>
            </a:pPr>
            <a:r>
              <a:rPr lang="en-GB" sz="2400" b="0" dirty="0"/>
              <a:t>Use map to simulate laser scan in predicted position</a:t>
            </a:r>
          </a:p>
          <a:p>
            <a:pPr lvl="1" indent="-216000">
              <a:lnSpc>
                <a:spcPct val="150000"/>
              </a:lnSpc>
              <a:buClr>
                <a:srgbClr val="009FE3"/>
              </a:buClr>
            </a:pPr>
            <a:r>
              <a:rPr lang="en-GB" sz="2200" b="0" dirty="0"/>
              <a:t>Search starting angle until finding a </a:t>
            </a:r>
            <a:r>
              <a:rPr lang="en-GB" sz="2200" dirty="0"/>
              <a:t>occupied grid cell</a:t>
            </a:r>
          </a:p>
          <a:p>
            <a:pPr lvl="1" indent="-216000">
              <a:lnSpc>
                <a:spcPct val="150000"/>
              </a:lnSpc>
              <a:buClr>
                <a:srgbClr val="009FE3"/>
              </a:buClr>
            </a:pPr>
            <a:r>
              <a:rPr lang="en-GB" sz="2200" b="0" i="0" u="none" strike="noStrike" cap="none" dirty="0">
                <a:solidFill>
                  <a:schemeClr val="dk1"/>
                </a:solidFill>
                <a:sym typeface="Arial"/>
              </a:rPr>
              <a:t>Increase angle and repeat until reaching max angle</a:t>
            </a:r>
          </a:p>
          <a:p>
            <a:pPr lvl="1" indent="-216000">
              <a:lnSpc>
                <a:spcPct val="150000"/>
              </a:lnSpc>
              <a:buClr>
                <a:srgbClr val="009FE3"/>
              </a:buClr>
            </a:pPr>
            <a:r>
              <a:rPr lang="en-GB" sz="2200" b="0" i="0" u="none" strike="noStrike" cap="none" dirty="0">
                <a:solidFill>
                  <a:schemeClr val="dk1"/>
                </a:solidFill>
                <a:sym typeface="Arial"/>
              </a:rPr>
              <a:t>Return distance and angle</a:t>
            </a:r>
            <a:endParaRPr lang="en-GB" sz="2400" b="0" i="0" u="none" strike="noStrike" cap="none" dirty="0">
              <a:solidFill>
                <a:schemeClr val="dk1"/>
              </a:solidFill>
              <a:sym typeface="Arial"/>
            </a:endParaRPr>
          </a:p>
        </p:txBody>
      </p:sp>
      <p:sp>
        <p:nvSpPr>
          <p:cNvPr id="17" name="Ellipse 16"/>
          <p:cNvSpPr/>
          <p:nvPr/>
        </p:nvSpPr>
        <p:spPr>
          <a:xfrm>
            <a:off x="1181285" y="5461336"/>
            <a:ext cx="1474226" cy="4363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Map</a:t>
            </a:r>
          </a:p>
        </p:txBody>
      </p:sp>
      <p:sp>
        <p:nvSpPr>
          <p:cNvPr id="19" name="Ellipse 18"/>
          <p:cNvSpPr/>
          <p:nvPr/>
        </p:nvSpPr>
        <p:spPr>
          <a:xfrm>
            <a:off x="3775464" y="5461336"/>
            <a:ext cx="1474226" cy="444330"/>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LRF</a:t>
            </a:r>
          </a:p>
        </p:txBody>
      </p:sp>
      <p:sp>
        <p:nvSpPr>
          <p:cNvPr id="20" name="Rechteck 19"/>
          <p:cNvSpPr/>
          <p:nvPr/>
        </p:nvSpPr>
        <p:spPr>
          <a:xfrm>
            <a:off x="1019174" y="3975761"/>
            <a:ext cx="4428519" cy="1176832"/>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800" dirty="0">
                <a:solidFill>
                  <a:schemeClr val="tx1"/>
                </a:solidFill>
              </a:rPr>
              <a:t>Observation model</a:t>
            </a:r>
          </a:p>
        </p:txBody>
      </p:sp>
      <p:sp>
        <p:nvSpPr>
          <p:cNvPr id="23" name="Rechteck 22"/>
          <p:cNvSpPr/>
          <p:nvPr/>
        </p:nvSpPr>
        <p:spPr>
          <a:xfrm>
            <a:off x="1181286" y="4516933"/>
            <a:ext cx="1474225" cy="451509"/>
          </a:xfrm>
          <a:prstGeom prst="rect">
            <a:avLst/>
          </a:prstGeom>
          <a:solidFill>
            <a:schemeClr val="bg2">
              <a:lumMod val="20000"/>
              <a:lumOff val="80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Ray casting</a:t>
            </a:r>
          </a:p>
        </p:txBody>
      </p:sp>
      <p:cxnSp>
        <p:nvCxnSpPr>
          <p:cNvPr id="24" name="Gerade Verbindung mit Pfeil 23"/>
          <p:cNvCxnSpPr>
            <a:stCxn id="19" idx="0"/>
            <a:endCxn id="26" idx="2"/>
          </p:cNvCxnSpPr>
          <p:nvPr/>
        </p:nvCxnSpPr>
        <p:spPr>
          <a:xfrm flipV="1">
            <a:off x="4512577" y="4977213"/>
            <a:ext cx="0" cy="484123"/>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25" name="Gerade Verbindung mit Pfeil 24"/>
          <p:cNvCxnSpPr>
            <a:stCxn id="17" idx="0"/>
            <a:endCxn id="23" idx="2"/>
          </p:cNvCxnSpPr>
          <p:nvPr/>
        </p:nvCxnSpPr>
        <p:spPr>
          <a:xfrm flipV="1">
            <a:off x="1918398" y="4968442"/>
            <a:ext cx="1" cy="492894"/>
          </a:xfrm>
          <a:prstGeom prst="straightConnector1">
            <a:avLst/>
          </a:prstGeom>
          <a:ln w="38100">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26" name="Rechteck 25"/>
          <p:cNvSpPr/>
          <p:nvPr/>
        </p:nvSpPr>
        <p:spPr>
          <a:xfrm>
            <a:off x="3775464" y="4516932"/>
            <a:ext cx="1474225" cy="460281"/>
          </a:xfrm>
          <a:prstGeom prst="rect">
            <a:avLst/>
          </a:prstGeom>
          <a:solidFill>
            <a:schemeClr val="bg1">
              <a:lumMod val="7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a:solidFill>
                  <a:schemeClr val="tx1"/>
                </a:solidFill>
              </a:rPr>
              <a:t>ICP</a:t>
            </a:r>
          </a:p>
        </p:txBody>
      </p:sp>
      <p:cxnSp>
        <p:nvCxnSpPr>
          <p:cNvPr id="27" name="Gerade Verbindung mit Pfeil 26"/>
          <p:cNvCxnSpPr>
            <a:stCxn id="23" idx="3"/>
            <a:endCxn id="26" idx="1"/>
          </p:cNvCxnSpPr>
          <p:nvPr/>
        </p:nvCxnSpPr>
        <p:spPr>
          <a:xfrm>
            <a:off x="2655511" y="4742688"/>
            <a:ext cx="1119953" cy="4385"/>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28" name="Rechteck 27"/>
              <p:cNvSpPr/>
              <p:nvPr/>
            </p:nvSpPr>
            <p:spPr>
              <a:xfrm>
                <a:off x="4501365" y="5129717"/>
                <a:ext cx="1203343"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de-DE" b="0" i="1" smtClean="0">
                              <a:latin typeface="Cambria Math" panose="02040503050406030204" pitchFamily="18" charset="0"/>
                            </a:rPr>
                            <m:t>𝑚</m:t>
                          </m:r>
                        </m:e>
                        <m:sub>
                          <m:r>
                            <a:rPr lang="de-DE" b="0" i="1" smtClean="0">
                              <a:latin typeface="Cambria Math" panose="02040503050406030204" pitchFamily="18" charset="0"/>
                            </a:rPr>
                            <m:t>𝐿𝑅𝐹</m:t>
                          </m:r>
                        </m:sub>
                      </m:sSub>
                      <m:r>
                        <a:rPr lang="de-DE" b="0" i="1" smtClean="0">
                          <a:latin typeface="Cambria Math" panose="02040503050406030204" pitchFamily="18" charset="0"/>
                        </a:rPr>
                        <m:t>(</m:t>
                      </m:r>
                      <m:r>
                        <a:rPr lang="de-DE" b="0" i="1" smtClean="0">
                          <a:latin typeface="Cambria Math" panose="02040503050406030204" pitchFamily="18" charset="0"/>
                        </a:rPr>
                        <m:t>𝑘</m:t>
                      </m:r>
                      <m:r>
                        <a:rPr lang="de-DE" b="0" i="1" smtClean="0">
                          <a:latin typeface="Cambria Math" panose="02040503050406030204" pitchFamily="18" charset="0"/>
                        </a:rPr>
                        <m:t>+1)</m:t>
                      </m:r>
                    </m:oMath>
                  </m:oMathPara>
                </a14:m>
                <a:endParaRPr lang="en-GB" dirty="0"/>
              </a:p>
            </p:txBody>
          </p:sp>
        </mc:Choice>
        <mc:Fallback xmlns="">
          <p:sp>
            <p:nvSpPr>
              <p:cNvPr id="28" name="Rechteck 27"/>
              <p:cNvSpPr>
                <a:spLocks noRot="1" noChangeAspect="1" noMove="1" noResize="1" noEditPoints="1" noAdjustHandles="1" noChangeArrowheads="1" noChangeShapeType="1" noTextEdit="1"/>
              </p:cNvSpPr>
              <p:nvPr/>
            </p:nvSpPr>
            <p:spPr>
              <a:xfrm>
                <a:off x="4501365" y="5129717"/>
                <a:ext cx="1203343" cy="307777"/>
              </a:xfrm>
              <a:prstGeom prst="rect">
                <a:avLst/>
              </a:prstGeom>
              <a:blipFill>
                <a:blip r:embed="rId5"/>
                <a:stretch>
                  <a:fillRect b="-7843"/>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29" name="Rechteck 28"/>
              <p:cNvSpPr/>
              <p:nvPr/>
            </p:nvSpPr>
            <p:spPr>
              <a:xfrm>
                <a:off x="2685127" y="4340004"/>
                <a:ext cx="1054100" cy="30777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latin typeface="Cambria Math" panose="02040503050406030204" pitchFamily="18" charset="0"/>
                            </a:rPr>
                          </m:ctrlPr>
                        </m:accPr>
                        <m:e>
                          <m:r>
                            <a:rPr lang="de-DE" b="0" i="1" smtClean="0">
                              <a:latin typeface="Cambria Math" panose="02040503050406030204" pitchFamily="18" charset="0"/>
                            </a:rPr>
                            <m:t>𝑚</m:t>
                          </m:r>
                        </m:e>
                      </m:acc>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m:oMathPara>
                </a14:m>
                <a:endParaRPr lang="en-GB" dirty="0"/>
              </a:p>
            </p:txBody>
          </p:sp>
        </mc:Choice>
        <mc:Fallback xmlns="">
          <p:sp>
            <p:nvSpPr>
              <p:cNvPr id="29" name="Rechteck 28"/>
              <p:cNvSpPr>
                <a:spLocks noRot="1" noChangeAspect="1" noMove="1" noResize="1" noEditPoints="1" noAdjustHandles="1" noChangeArrowheads="1" noChangeShapeType="1" noTextEdit="1"/>
              </p:cNvSpPr>
              <p:nvPr/>
            </p:nvSpPr>
            <p:spPr>
              <a:xfrm>
                <a:off x="2685127" y="4340004"/>
                <a:ext cx="1054100" cy="307777"/>
              </a:xfrm>
              <a:prstGeom prst="rect">
                <a:avLst/>
              </a:prstGeom>
              <a:blipFill>
                <a:blip r:embed="rId6"/>
                <a:stretch>
                  <a:fillRect t="-2000"/>
                </a:stretch>
              </a:blipFill>
            </p:spPr>
            <p:txBody>
              <a:bodyPr/>
              <a:lstStyle/>
              <a:p>
                <a:r>
                  <a:rPr lang="en-GB">
                    <a:noFill/>
                  </a:rPr>
                  <a:t> </a:t>
                </a:r>
              </a:p>
            </p:txBody>
          </p:sp>
        </mc:Fallback>
      </mc:AlternateContent>
      <p:cxnSp>
        <p:nvCxnSpPr>
          <p:cNvPr id="30" name="Gerade Verbindung mit Pfeil 29"/>
          <p:cNvCxnSpPr>
            <a:stCxn id="26" idx="0"/>
          </p:cNvCxnSpPr>
          <p:nvPr/>
        </p:nvCxnSpPr>
        <p:spPr>
          <a:xfrm flipH="1" flipV="1">
            <a:off x="4512576" y="3579762"/>
            <a:ext cx="1" cy="937170"/>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p:cxnSp>
        <p:nvCxnSpPr>
          <p:cNvPr id="35" name="Gerade Verbindung mit Pfeil 34"/>
          <p:cNvCxnSpPr>
            <a:endCxn id="23" idx="1"/>
          </p:cNvCxnSpPr>
          <p:nvPr/>
        </p:nvCxnSpPr>
        <p:spPr>
          <a:xfrm>
            <a:off x="502250" y="4742688"/>
            <a:ext cx="679036" cy="0"/>
          </a:xfrm>
          <a:prstGeom prst="straightConnector1">
            <a:avLst/>
          </a:prstGeom>
          <a:ln w="38100">
            <a:solidFill>
              <a:schemeClr val="tx1"/>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36" name="Rechteck 35"/>
              <p:cNvSpPr/>
              <p:nvPr/>
            </p:nvSpPr>
            <p:spPr>
              <a:xfrm>
                <a:off x="-235335" y="4183256"/>
                <a:ext cx="1542286" cy="54906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solidFill>
                                <a:schemeClr val="tx1"/>
                              </a:solidFill>
                              <a:latin typeface="Cambria Math" panose="02040503050406030204" pitchFamily="18" charset="0"/>
                            </a:rPr>
                          </m:ctrlPr>
                        </m:accPr>
                        <m:e>
                          <m:r>
                            <a:rPr lang="de-DE" b="0" i="1" smtClean="0">
                              <a:solidFill>
                                <a:schemeClr val="tx1"/>
                              </a:solidFill>
                              <a:latin typeface="Cambria Math" panose="02040503050406030204" pitchFamily="18" charset="0"/>
                            </a:rPr>
                            <m:t>𝑋</m:t>
                          </m:r>
                        </m:e>
                      </m:acc>
                      <m:d>
                        <m:dPr>
                          <m:ctrlPr>
                            <a:rPr lang="de-DE" i="1">
                              <a:solidFill>
                                <a:schemeClr val="tx1"/>
                              </a:solidFill>
                              <a:latin typeface="Cambria Math" panose="02040503050406030204" pitchFamily="18" charset="0"/>
                            </a:rPr>
                          </m:ctrlPr>
                        </m:dPr>
                        <m:e>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e>
                        <m:e>
                          <m:r>
                            <a:rPr lang="de-DE" i="1">
                              <a:solidFill>
                                <a:schemeClr val="tx1"/>
                              </a:solidFill>
                              <a:latin typeface="Cambria Math" panose="02040503050406030204" pitchFamily="18" charset="0"/>
                            </a:rPr>
                            <m:t>𝑘</m:t>
                          </m:r>
                        </m:e>
                      </m:d>
                    </m:oMath>
                  </m:oMathPara>
                </a14:m>
                <a:endParaRPr lang="de-DE" dirty="0">
                  <a:solidFill>
                    <a:schemeClr val="tx1"/>
                  </a:solidFill>
                </a:endParaRPr>
              </a:p>
              <a:p>
                <a:pPr/>
                <a14:m>
                  <m:oMathPara xmlns:m="http://schemas.openxmlformats.org/officeDocument/2006/math">
                    <m:oMathParaPr>
                      <m:jc m:val="centerGroup"/>
                    </m:oMathParaPr>
                    <m:oMath xmlns:m="http://schemas.openxmlformats.org/officeDocument/2006/math">
                      <m:sSub>
                        <m:sSubPr>
                          <m:ctrlPr>
                            <a:rPr lang="el-GR" i="1">
                              <a:solidFill>
                                <a:schemeClr val="tx1"/>
                              </a:solidFill>
                              <a:latin typeface="Cambria Math" panose="02040503050406030204" pitchFamily="18" charset="0"/>
                              <a:ea typeface="Cambria Math" panose="02040503050406030204" pitchFamily="18" charset="0"/>
                            </a:rPr>
                          </m:ctrlPr>
                        </m:sSubPr>
                        <m:e>
                          <m:r>
                            <m:rPr>
                              <m:sty m:val="p"/>
                            </m:rPr>
                            <a:rPr lang="el-GR" i="1">
                              <a:solidFill>
                                <a:schemeClr val="tx1"/>
                              </a:solidFill>
                              <a:latin typeface="Cambria Math" panose="02040503050406030204" pitchFamily="18" charset="0"/>
                              <a:ea typeface="Cambria Math" panose="02040503050406030204" pitchFamily="18" charset="0"/>
                            </a:rPr>
                            <m:t>Σ</m:t>
                          </m:r>
                        </m:e>
                        <m:sub>
                          <m:r>
                            <a:rPr lang="de-DE" b="0" i="1" smtClean="0">
                              <a:solidFill>
                                <a:schemeClr val="tx1"/>
                              </a:solidFill>
                              <a:latin typeface="Cambria Math" panose="02040503050406030204" pitchFamily="18" charset="0"/>
                              <a:ea typeface="Cambria Math" panose="02040503050406030204" pitchFamily="18" charset="0"/>
                            </a:rPr>
                            <m:t>𝑋</m:t>
                          </m:r>
                        </m:sub>
                      </m:sSub>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b="0" i="1" smtClean="0">
                          <a:solidFill>
                            <a:schemeClr val="tx1"/>
                          </a:solidFill>
                          <a:latin typeface="Cambria Math" panose="02040503050406030204" pitchFamily="18" charset="0"/>
                        </a:rPr>
                        <m:t>+1</m:t>
                      </m:r>
                      <m:r>
                        <a:rPr lang="de-DE" i="1">
                          <a:solidFill>
                            <a:schemeClr val="tx1"/>
                          </a:solidFill>
                          <a:latin typeface="Cambria Math" panose="02040503050406030204" pitchFamily="18" charset="0"/>
                        </a:rPr>
                        <m:t>|</m:t>
                      </m:r>
                      <m:r>
                        <a:rPr lang="de-DE" i="1">
                          <a:solidFill>
                            <a:schemeClr val="tx1"/>
                          </a:solidFill>
                          <a:latin typeface="Cambria Math" panose="02040503050406030204" pitchFamily="18" charset="0"/>
                        </a:rPr>
                        <m:t>𝑘</m:t>
                      </m:r>
                      <m:r>
                        <a:rPr lang="de-DE" i="1">
                          <a:solidFill>
                            <a:schemeClr val="tx1"/>
                          </a:solidFill>
                          <a:latin typeface="Cambria Math" panose="02040503050406030204" pitchFamily="18" charset="0"/>
                        </a:rPr>
                        <m:t>)</m:t>
                      </m:r>
                    </m:oMath>
                  </m:oMathPara>
                </a14:m>
                <a:endParaRPr lang="en-GB" dirty="0">
                  <a:solidFill>
                    <a:schemeClr val="tx1"/>
                  </a:solidFill>
                </a:endParaRPr>
              </a:p>
            </p:txBody>
          </p:sp>
        </mc:Choice>
        <mc:Fallback xmlns="">
          <p:sp>
            <p:nvSpPr>
              <p:cNvPr id="36" name="Rechteck 35"/>
              <p:cNvSpPr>
                <a:spLocks noRot="1" noChangeAspect="1" noMove="1" noResize="1" noEditPoints="1" noAdjustHandles="1" noChangeArrowheads="1" noChangeShapeType="1" noTextEdit="1"/>
              </p:cNvSpPr>
              <p:nvPr/>
            </p:nvSpPr>
            <p:spPr>
              <a:xfrm>
                <a:off x="-235335" y="4183256"/>
                <a:ext cx="1542286" cy="549061"/>
              </a:xfrm>
              <a:prstGeom prst="rect">
                <a:avLst/>
              </a:prstGeom>
              <a:blipFill>
                <a:blip r:embed="rId7"/>
                <a:stretch>
                  <a:fillRect t="-1111" b="-1111"/>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21" name="Rechteck 20"/>
              <p:cNvSpPr/>
              <p:nvPr/>
            </p:nvSpPr>
            <p:spPr>
              <a:xfrm>
                <a:off x="2893155" y="3588711"/>
                <a:ext cx="1608210" cy="320472"/>
              </a:xfrm>
              <a:prstGeom prst="rect">
                <a:avLst/>
              </a:prstGeom>
            </p:spPr>
            <p:txBody>
              <a:bodyPr wrap="square">
                <a:spAutoFit/>
              </a:bodyPr>
              <a:lstStyle/>
              <a:p>
                <a:pPr/>
                <a:r>
                  <a:rPr lang="de-DE" b="0" dirty="0"/>
                  <a:t>(</a:t>
                </a:r>
                <a14:m>
                  <m:oMath xmlns:m="http://schemas.openxmlformats.org/officeDocument/2006/math">
                    <m:r>
                      <a:rPr lang="de-DE" b="0" i="1" smtClean="0">
                        <a:latin typeface="Cambria Math" panose="02040503050406030204" pitchFamily="18" charset="0"/>
                      </a:rPr>
                      <m:t>𝑍</m:t>
                    </m:r>
                    <m:r>
                      <a:rPr lang="de-DE" b="0" i="1" smtClean="0">
                        <a:latin typeface="Cambria Math" panose="02040503050406030204" pitchFamily="18" charset="0"/>
                      </a:rPr>
                      <m:t> −</m:t>
                    </m:r>
                    <m:acc>
                      <m:accPr>
                        <m:chr m:val="̂"/>
                        <m:ctrlPr>
                          <a:rPr lang="en-GB" i="1" smtClean="0">
                            <a:latin typeface="Cambria Math" panose="02040503050406030204" pitchFamily="18" charset="0"/>
                          </a:rPr>
                        </m:ctrlPr>
                      </m:accPr>
                      <m:e>
                        <m:sSub>
                          <m:sSubPr>
                            <m:ctrlPr>
                              <a:rPr lang="en-GB" i="1" smtClean="0">
                                <a:latin typeface="Cambria Math" panose="02040503050406030204" pitchFamily="18" charset="0"/>
                              </a:rPr>
                            </m:ctrlPr>
                          </m:sSubPr>
                          <m:e>
                            <m:r>
                              <a:rPr lang="de-DE" b="0" i="1" smtClean="0">
                                <a:latin typeface="Cambria Math" panose="02040503050406030204" pitchFamily="18" charset="0"/>
                              </a:rPr>
                              <m:t>𝑍</m:t>
                            </m:r>
                          </m:e>
                          <m:sub>
                            <m:r>
                              <a:rPr lang="de-DE" b="0" i="1" smtClean="0">
                                <a:latin typeface="Cambria Math" panose="02040503050406030204" pitchFamily="18" charset="0"/>
                              </a:rPr>
                              <m:t>𝑖</m:t>
                            </m:r>
                          </m:sub>
                        </m:sSub>
                      </m:e>
                    </m:acc>
                    <m:r>
                      <a:rPr lang="de-DE" b="0" i="1" smtClean="0">
                        <a:latin typeface="Cambria Math" panose="02040503050406030204" pitchFamily="18" charset="0"/>
                      </a:rPr>
                      <m:t>)</m:t>
                    </m:r>
                    <m:d>
                      <m:dPr>
                        <m:ctrlPr>
                          <a:rPr lang="de-DE" i="1">
                            <a:latin typeface="Cambria Math" panose="02040503050406030204" pitchFamily="18" charset="0"/>
                          </a:rPr>
                        </m:ctrlPr>
                      </m:dPr>
                      <m:e>
                        <m:r>
                          <a:rPr lang="de-DE" i="1">
                            <a:latin typeface="Cambria Math" panose="02040503050406030204" pitchFamily="18" charset="0"/>
                          </a:rPr>
                          <m:t>𝑘</m:t>
                        </m:r>
                        <m:r>
                          <a:rPr lang="de-DE" b="0" i="1" smtClean="0">
                            <a:latin typeface="Cambria Math" panose="02040503050406030204" pitchFamily="18" charset="0"/>
                          </a:rPr>
                          <m:t>+1</m:t>
                        </m:r>
                      </m:e>
                      <m:e>
                        <m:r>
                          <a:rPr lang="de-DE" i="1">
                            <a:latin typeface="Cambria Math" panose="02040503050406030204" pitchFamily="18" charset="0"/>
                          </a:rPr>
                          <m:t>𝑘</m:t>
                        </m:r>
                      </m:e>
                    </m:d>
                  </m:oMath>
                </a14:m>
                <a:endParaRPr lang="en-GB" dirty="0"/>
              </a:p>
            </p:txBody>
          </p:sp>
        </mc:Choice>
        <mc:Fallback>
          <p:sp>
            <p:nvSpPr>
              <p:cNvPr id="21" name="Rechteck 20"/>
              <p:cNvSpPr>
                <a:spLocks noRot="1" noChangeAspect="1" noMove="1" noResize="1" noEditPoints="1" noAdjustHandles="1" noChangeArrowheads="1" noChangeShapeType="1" noTextEdit="1"/>
              </p:cNvSpPr>
              <p:nvPr/>
            </p:nvSpPr>
            <p:spPr>
              <a:xfrm>
                <a:off x="2893155" y="3588711"/>
                <a:ext cx="1608210" cy="320472"/>
              </a:xfrm>
              <a:prstGeom prst="rect">
                <a:avLst/>
              </a:prstGeom>
              <a:blipFill>
                <a:blip r:embed="rId8"/>
                <a:stretch>
                  <a:fillRect l="-1141" t="-1923" b="-17308"/>
                </a:stretch>
              </a:blipFill>
            </p:spPr>
            <p:txBody>
              <a:bodyPr/>
              <a:lstStyle/>
              <a:p>
                <a:r>
                  <a:rPr lang="en-GB">
                    <a:noFill/>
                  </a:rPr>
                  <a:t> </a:t>
                </a:r>
              </a:p>
            </p:txBody>
          </p:sp>
        </mc:Fallback>
      </mc:AlternateContent>
    </p:spTree>
    <p:extLst>
      <p:ext uri="{BB962C8B-B14F-4D97-AF65-F5344CB8AC3E}">
        <p14:creationId xmlns:p14="http://schemas.microsoft.com/office/powerpoint/2010/main" val="1660312267"/>
      </p:ext>
    </p:extLst>
  </p:cSld>
  <p:clrMapOvr>
    <a:masterClrMapping/>
  </p:clrMapOvr>
</p:sld>
</file>

<file path=ppt/theme/theme1.xml><?xml version="1.0" encoding="utf-8"?>
<a:theme xmlns:a="http://schemas.openxmlformats.org/drawingml/2006/main" name="MASTER_fsd_Vorlage">
  <a:themeElements>
    <a:clrScheme name="RWTH Farben">
      <a:dk1>
        <a:srgbClr val="000000"/>
      </a:dk1>
      <a:lt1>
        <a:srgbClr val="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914</Words>
  <Application>Microsoft Office PowerPoint</Application>
  <PresentationFormat>Bildschirmpräsentation (4:3)</PresentationFormat>
  <Paragraphs>318</Paragraphs>
  <Slides>21</Slides>
  <Notes>21</Notes>
  <HiddenSlides>0</HiddenSlides>
  <MMClips>3</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21</vt:i4>
      </vt:variant>
    </vt:vector>
  </HeadingPairs>
  <TitlesOfParts>
    <vt:vector size="27" baseType="lpstr">
      <vt:lpstr>Arial</vt:lpstr>
      <vt:lpstr>Calibri</vt:lpstr>
      <vt:lpstr>Cambria Math</vt:lpstr>
      <vt:lpstr>Noto Sans Symbols</vt:lpstr>
      <vt:lpstr>Wingdings</vt:lpstr>
      <vt:lpstr>MASTER_fsd_Vorlage</vt:lpstr>
      <vt:lpstr>Project 9: EKF-based Localization with LRF</vt:lpstr>
      <vt:lpstr>Outline</vt:lpstr>
      <vt:lpstr>Results</vt:lpstr>
      <vt:lpstr>EKF Implementation</vt:lpstr>
      <vt:lpstr>EKF Implementation</vt:lpstr>
      <vt:lpstr>Motion Model</vt:lpstr>
      <vt:lpstr>EKF Implementation</vt:lpstr>
      <vt:lpstr>Observation Model</vt:lpstr>
      <vt:lpstr>Ray casting</vt:lpstr>
      <vt:lpstr>Iterative Closest Point Algorithm</vt:lpstr>
      <vt:lpstr>Iterative Closest Point Algorithm</vt:lpstr>
      <vt:lpstr>EKF Implementation</vt:lpstr>
      <vt:lpstr>Matching</vt:lpstr>
      <vt:lpstr>EKF Implementation</vt:lpstr>
      <vt:lpstr>Update</vt:lpstr>
      <vt:lpstr>To Do List</vt:lpstr>
      <vt:lpstr>Outline</vt:lpstr>
      <vt:lpstr>Project Review</vt:lpstr>
      <vt:lpstr>What we learned</vt:lpstr>
      <vt:lpstr>Outline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9: EKF-based Localization with LRF</dc:title>
  <cp:lastModifiedBy>Markus</cp:lastModifiedBy>
  <cp:revision>168</cp:revision>
  <dcterms:modified xsi:type="dcterms:W3CDTF">2016-12-05T15:59:01Z</dcterms:modified>
</cp:coreProperties>
</file>